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7.jpg" ContentType="image/jpg"/>
  <Override PartName="/ppt/notesSlides/notesSlide6.xml" ContentType="application/vnd.openxmlformats-officedocument.presentationml.notesSlide+xml"/>
  <Override PartName="/ppt/media/image18.jpg" ContentType="image/jpg"/>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8"/>
  </p:notesMasterIdLst>
  <p:sldIdLst>
    <p:sldId id="311" r:id="rId2"/>
    <p:sldId id="258" r:id="rId3"/>
    <p:sldId id="256" r:id="rId4"/>
    <p:sldId id="302" r:id="rId5"/>
    <p:sldId id="312" r:id="rId6"/>
    <p:sldId id="320" r:id="rId7"/>
    <p:sldId id="332" r:id="rId8"/>
    <p:sldId id="335" r:id="rId9"/>
    <p:sldId id="334" r:id="rId10"/>
    <p:sldId id="313" r:id="rId11"/>
    <p:sldId id="327" r:id="rId12"/>
    <p:sldId id="318" r:id="rId13"/>
    <p:sldId id="260" r:id="rId14"/>
    <p:sldId id="322" r:id="rId15"/>
    <p:sldId id="317" r:id="rId16"/>
    <p:sldId id="325" r:id="rId17"/>
    <p:sldId id="324" r:id="rId18"/>
    <p:sldId id="328" r:id="rId19"/>
    <p:sldId id="323" r:id="rId20"/>
    <p:sldId id="329" r:id="rId21"/>
    <p:sldId id="330" r:id="rId22"/>
    <p:sldId id="331" r:id="rId23"/>
    <p:sldId id="264" r:id="rId24"/>
    <p:sldId id="306" r:id="rId25"/>
    <p:sldId id="314" r:id="rId26"/>
    <p:sldId id="310" r:id="rId27"/>
  </p:sldIdLst>
  <p:sldSz cx="9144000" cy="5143500" type="screen16x9"/>
  <p:notesSz cx="6858000" cy="9144000"/>
  <p:embeddedFontLst>
    <p:embeddedFont>
      <p:font typeface="Advent Pro Light" panose="020B0604020202020204" charset="0"/>
      <p:regular r:id="rId29"/>
      <p:bold r:id="rId30"/>
    </p:embeddedFont>
    <p:embeddedFont>
      <p:font typeface="Anton" pitchFamily="2" charset="0"/>
      <p:regular r:id="rId31"/>
    </p:embeddedFont>
    <p:embeddedFont>
      <p:font typeface="Fira Sans Condensed Light" panose="020B0403050000020004" pitchFamily="34" charset="0"/>
      <p:regular r:id="rId32"/>
      <p:bold r:id="rId33"/>
      <p:italic r:id="rId34"/>
      <p:boldItalic r:id="rId35"/>
    </p:embeddedFont>
    <p:embeddedFont>
      <p:font typeface="Josefin Slab" pitchFamily="2" charset="0"/>
      <p:regular r:id="rId36"/>
      <p:bold r:id="rId37"/>
      <p:italic r:id="rId38"/>
      <p:boldItalic r:id="rId39"/>
    </p:embeddedFont>
    <p:embeddedFont>
      <p:font typeface="Rajdhani" panose="020B0604020202020204" charset="0"/>
      <p:regular r:id="rId40"/>
      <p:bold r:id="rId41"/>
    </p:embeddedFont>
    <p:embeddedFont>
      <p:font typeface="Roboto" panose="02000000000000000000" pitchFamily="2" charset="0"/>
      <p:regular r:id="rId42"/>
      <p:bold r:id="rId43"/>
      <p:italic r:id="rId44"/>
      <p:boldItalic r:id="rId45"/>
    </p:embeddedFont>
    <p:embeddedFont>
      <p:font typeface="Tahoma" panose="020B0604030504040204" pitchFamily="34" charset="0"/>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C3E9D2-4989-4A16-BFA7-2536AEBF5A84}">
  <a:tblStyle styleId="{24C3E9D2-4989-4A16-BFA7-2536AEBF5A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74" autoAdjust="0"/>
    <p:restoredTop sz="93825" autoAdjust="0"/>
  </p:normalViewPr>
  <p:slideViewPr>
    <p:cSldViewPr snapToGrid="0">
      <p:cViewPr varScale="1">
        <p:scale>
          <a:sx n="103" d="100"/>
          <a:sy n="103" d="100"/>
        </p:scale>
        <p:origin x="898" y="8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864040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5938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777276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678028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BD0882B-F389-4873-87D2-16718A711675}" type="datetimeFigureOut">
              <a:rPr lang="en-IN" smtClean="0"/>
              <a:t>25-05-2023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B148D28-D018-45C4-9D42-38A5DDC1C18D}" type="slidenum">
              <a:rPr lang="en-IN" smtClean="0"/>
              <a:t>‹#›</a:t>
            </a:fld>
            <a:endParaRPr lang="en-IN"/>
          </a:p>
        </p:txBody>
      </p:sp>
    </p:spTree>
    <p:extLst>
      <p:ext uri="{BB962C8B-B14F-4D97-AF65-F5344CB8AC3E}">
        <p14:creationId xmlns:p14="http://schemas.microsoft.com/office/powerpoint/2010/main" val="155449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7" r:id="rId5"/>
    <p:sldLayoutId id="2147483659" r:id="rId6"/>
    <p:sldLayoutId id="2147483660" r:id="rId7"/>
    <p:sldLayoutId id="2147483661" r:id="rId8"/>
    <p:sldLayoutId id="2147483666" r:id="rId9"/>
    <p:sldLayoutId id="2147483667"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8428F3-58C2-DBB3-735C-D71FB4773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3974" y="-7306"/>
            <a:ext cx="790026" cy="772070"/>
          </a:xfrm>
          <a:prstGeom prst="rect">
            <a:avLst/>
          </a:prstGeom>
        </p:spPr>
      </p:pic>
      <p:pic>
        <p:nvPicPr>
          <p:cNvPr id="8" name="Picture 7">
            <a:extLst>
              <a:ext uri="{FF2B5EF4-FFF2-40B4-BE49-F238E27FC236}">
                <a16:creationId xmlns:a16="http://schemas.microsoft.com/office/drawing/2014/main" id="{F4295C08-B45F-A791-3693-C9B7226395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04775" cy="904775"/>
          </a:xfrm>
          <a:prstGeom prst="rect">
            <a:avLst/>
          </a:prstGeom>
        </p:spPr>
      </p:pic>
      <p:sp>
        <p:nvSpPr>
          <p:cNvPr id="9" name="Rectangle 8">
            <a:extLst>
              <a:ext uri="{FF2B5EF4-FFF2-40B4-BE49-F238E27FC236}">
                <a16:creationId xmlns:a16="http://schemas.microsoft.com/office/drawing/2014/main" id="{D0B7E285-63DA-72D9-96F3-F788E62802B2}"/>
              </a:ext>
            </a:extLst>
          </p:cNvPr>
          <p:cNvSpPr/>
          <p:nvPr/>
        </p:nvSpPr>
        <p:spPr>
          <a:xfrm>
            <a:off x="1713297" y="2167937"/>
            <a:ext cx="5659655" cy="663258"/>
          </a:xfrm>
          <a:prstGeom prst="rect">
            <a:avLst/>
          </a:prstGeom>
        </p:spPr>
        <p:txBody>
          <a:bodyPr wrap="square">
            <a:spAutoFit/>
          </a:bodyPr>
          <a:lstStyle/>
          <a:p>
            <a:pPr algn="ctr">
              <a:lnSpc>
                <a:spcPct val="107000"/>
              </a:lnSpc>
              <a:spcAft>
                <a:spcPts val="600"/>
              </a:spcAft>
            </a:pPr>
            <a:r>
              <a:rPr lang="en-IN" b="1" dirty="0">
                <a:solidFill>
                  <a:schemeClr val="tx2"/>
                </a:solidFill>
                <a:latin typeface="Rajdhani" panose="020B0604020202020204" charset="0"/>
                <a:ea typeface="Calibri" panose="020F0502020204030204" pitchFamily="34" charset="0"/>
                <a:cs typeface="Rajdhani" panose="020B0604020202020204" charset="0"/>
              </a:rPr>
              <a:t>     </a:t>
            </a:r>
            <a:r>
              <a:rPr lang="en-IN" b="1" dirty="0">
                <a:solidFill>
                  <a:schemeClr val="accent6"/>
                </a:solidFill>
                <a:latin typeface="Rajdhani" panose="020B0604020202020204" charset="0"/>
                <a:ea typeface="Calibri" panose="020F0502020204030204" pitchFamily="34" charset="0"/>
                <a:cs typeface="Rajdhani" panose="020B0604020202020204" charset="0"/>
              </a:rPr>
              <a:t>PROJECT TITLE:</a:t>
            </a:r>
          </a:p>
          <a:p>
            <a:pPr algn="ctr">
              <a:lnSpc>
                <a:spcPct val="107000"/>
              </a:lnSpc>
              <a:spcAft>
                <a:spcPts val="600"/>
              </a:spcAft>
            </a:pPr>
            <a:r>
              <a:rPr lang="en-IN" sz="1600" b="1" dirty="0">
                <a:solidFill>
                  <a:schemeClr val="tx2"/>
                </a:solidFill>
                <a:latin typeface="Rajdhani" panose="020B0604020202020204" charset="0"/>
                <a:ea typeface="Calibri" panose="020F0502020204030204" pitchFamily="34" charset="0"/>
                <a:cs typeface="Rajdhani" panose="020B0604020202020204" charset="0"/>
              </a:rPr>
              <a:t>  “</a:t>
            </a:r>
            <a:r>
              <a:rPr lang="en-IN" sz="1600" b="1" dirty="0">
                <a:solidFill>
                  <a:schemeClr val="tx2"/>
                </a:solidFill>
                <a:latin typeface="Rajdhani"/>
                <a:ea typeface="Rajdhani"/>
                <a:cs typeface="Rajdhani"/>
                <a:sym typeface="Rajdhani"/>
              </a:rPr>
              <a:t>SIGN LANGUAGE IDENTIFICATION USING DEEP LEARNING</a:t>
            </a:r>
            <a:r>
              <a:rPr lang="en-IN" b="1" dirty="0">
                <a:solidFill>
                  <a:schemeClr val="tx2"/>
                </a:solidFill>
                <a:latin typeface="Rajdhani" panose="020B0604020202020204" charset="0"/>
                <a:ea typeface="Calibri" panose="020F0502020204030204" pitchFamily="34" charset="0"/>
                <a:cs typeface="Rajdhani" panose="020B0604020202020204" charset="0"/>
              </a:rPr>
              <a:t>”</a:t>
            </a:r>
          </a:p>
        </p:txBody>
      </p:sp>
      <p:sp>
        <p:nvSpPr>
          <p:cNvPr id="10" name="Rectangle 9">
            <a:extLst>
              <a:ext uri="{FF2B5EF4-FFF2-40B4-BE49-F238E27FC236}">
                <a16:creationId xmlns:a16="http://schemas.microsoft.com/office/drawing/2014/main" id="{0F1CF55B-7057-A842-2594-4C53CD511C84}"/>
              </a:ext>
            </a:extLst>
          </p:cNvPr>
          <p:cNvSpPr/>
          <p:nvPr/>
        </p:nvSpPr>
        <p:spPr>
          <a:xfrm>
            <a:off x="3229381" y="1572636"/>
            <a:ext cx="2552302" cy="322845"/>
          </a:xfrm>
          <a:prstGeom prst="rect">
            <a:avLst/>
          </a:prstGeom>
        </p:spPr>
        <p:txBody>
          <a:bodyPr wrap="none">
            <a:spAutoFit/>
          </a:bodyPr>
          <a:lstStyle/>
          <a:p>
            <a:pPr algn="ctr">
              <a:lnSpc>
                <a:spcPct val="107000"/>
              </a:lnSpc>
              <a:spcAft>
                <a:spcPts val="600"/>
              </a:spcAft>
            </a:pPr>
            <a:r>
              <a:rPr lang="en-IN" b="1" dirty="0">
                <a:solidFill>
                  <a:schemeClr val="tx2"/>
                </a:solidFill>
                <a:latin typeface="Rajdhani" panose="020B0604020202020204" charset="0"/>
                <a:ea typeface="Calibri" panose="020F0502020204030204" pitchFamily="34" charset="0"/>
                <a:cs typeface="Rajdhani" panose="020B0604020202020204" charset="0"/>
              </a:rPr>
              <a:t> MAJOR PROJECT PRESENTATION</a:t>
            </a:r>
          </a:p>
        </p:txBody>
      </p:sp>
      <p:sp>
        <p:nvSpPr>
          <p:cNvPr id="11" name="Rectangle 10">
            <a:extLst>
              <a:ext uri="{FF2B5EF4-FFF2-40B4-BE49-F238E27FC236}">
                <a16:creationId xmlns:a16="http://schemas.microsoft.com/office/drawing/2014/main" id="{ED9EACDB-20CD-01DE-0954-E3749E3289E1}"/>
              </a:ext>
            </a:extLst>
          </p:cNvPr>
          <p:cNvSpPr/>
          <p:nvPr/>
        </p:nvSpPr>
        <p:spPr>
          <a:xfrm>
            <a:off x="886373" y="-7306"/>
            <a:ext cx="7467601" cy="400110"/>
          </a:xfrm>
          <a:prstGeom prst="rect">
            <a:avLst/>
          </a:prstGeom>
        </p:spPr>
        <p:txBody>
          <a:bodyPr wrap="square">
            <a:spAutoFit/>
          </a:bodyPr>
          <a:lstStyle/>
          <a:p>
            <a:pPr algn="ctr"/>
            <a:r>
              <a:rPr lang="en-IN" sz="2000" b="1" cap="all" dirty="0">
                <a:solidFill>
                  <a:schemeClr val="accent6"/>
                </a:solidFill>
                <a:latin typeface="Rajdhani" panose="020B0604020202020204" charset="0"/>
                <a:ea typeface="Times New Roman" panose="02020603050405020304" pitchFamily="18" charset="0"/>
                <a:cs typeface="Rajdhani" panose="020B0604020202020204" charset="0"/>
              </a:rPr>
              <a:t>Visvesvaraya Technological University, beLAGAVI-590014</a:t>
            </a:r>
            <a:endParaRPr lang="en-IN" sz="2000" dirty="0">
              <a:solidFill>
                <a:schemeClr val="accent6"/>
              </a:solidFill>
              <a:latin typeface="Rajdhani" panose="020B0604020202020204" charset="0"/>
              <a:ea typeface="Times New Roman" panose="02020603050405020304" pitchFamily="18" charset="0"/>
              <a:cs typeface="Rajdhani" panose="020B0604020202020204" charset="0"/>
            </a:endParaRPr>
          </a:p>
        </p:txBody>
      </p:sp>
      <p:sp>
        <p:nvSpPr>
          <p:cNvPr id="12" name="Rectangle 11">
            <a:extLst>
              <a:ext uri="{FF2B5EF4-FFF2-40B4-BE49-F238E27FC236}">
                <a16:creationId xmlns:a16="http://schemas.microsoft.com/office/drawing/2014/main" id="{A180E2AD-BE8F-2CBF-904A-BDD06CB493EF}"/>
              </a:ext>
            </a:extLst>
          </p:cNvPr>
          <p:cNvSpPr/>
          <p:nvPr/>
        </p:nvSpPr>
        <p:spPr>
          <a:xfrm>
            <a:off x="1533906" y="444111"/>
            <a:ext cx="6076188" cy="1077218"/>
          </a:xfrm>
          <a:prstGeom prst="rect">
            <a:avLst/>
          </a:prstGeom>
        </p:spPr>
        <p:txBody>
          <a:bodyPr wrap="square">
            <a:spAutoFit/>
          </a:bodyPr>
          <a:lstStyle/>
          <a:p>
            <a:pPr algn="ctr"/>
            <a:r>
              <a:rPr lang="en-IN" sz="1600" b="1" dirty="0">
                <a:solidFill>
                  <a:schemeClr val="tx2"/>
                </a:solidFill>
                <a:latin typeface="Rajdhani" panose="020B0604020202020204" charset="0"/>
                <a:ea typeface="Times New Roman" panose="02020603050405020304" pitchFamily="18" charset="0"/>
                <a:cs typeface="Rajdhani" panose="020B0604020202020204" charset="0"/>
              </a:rPr>
              <a:t>DAYANANDA SAGAR ACADEMY OF TECHNOLOGY AND MANAGEMENT</a:t>
            </a:r>
          </a:p>
          <a:p>
            <a:pPr algn="ctr"/>
            <a:r>
              <a:rPr lang="fi-FI" sz="1600" b="1" dirty="0">
                <a:solidFill>
                  <a:schemeClr val="tx2"/>
                </a:solidFill>
                <a:latin typeface="Rajdhani" panose="020B0604020202020204" charset="0"/>
                <a:ea typeface="Times New Roman" panose="02020603050405020304" pitchFamily="18" charset="0"/>
                <a:cs typeface="Rajdhani" panose="020B0604020202020204" charset="0"/>
              </a:rPr>
              <a:t>   Udayapura, Kanakapura Road, Bangalore-560082</a:t>
            </a:r>
          </a:p>
          <a:p>
            <a:pPr algn="ctr"/>
            <a:endParaRPr lang="fi-FI" sz="1600" dirty="0">
              <a:solidFill>
                <a:schemeClr val="tx2"/>
              </a:solidFill>
              <a:latin typeface="Rajdhani" panose="020B0604020202020204" charset="0"/>
              <a:ea typeface="Times New Roman" panose="02020603050405020304" pitchFamily="18" charset="0"/>
              <a:cs typeface="Rajdhani" panose="020B0604020202020204" charset="0"/>
            </a:endParaRPr>
          </a:p>
          <a:p>
            <a:pPr algn="ctr"/>
            <a:r>
              <a:rPr lang="en-IN" sz="1600" b="1" dirty="0">
                <a:solidFill>
                  <a:schemeClr val="accent6"/>
                </a:solidFill>
                <a:latin typeface="Rajdhani" panose="020B0604020202020204" charset="0"/>
                <a:cs typeface="Rajdhani" panose="020B0604020202020204" charset="0"/>
              </a:rPr>
              <a:t>Department of Electronics and Communication Engineering</a:t>
            </a:r>
          </a:p>
        </p:txBody>
      </p:sp>
      <p:sp>
        <p:nvSpPr>
          <p:cNvPr id="13" name="Rectangle 12">
            <a:extLst>
              <a:ext uri="{FF2B5EF4-FFF2-40B4-BE49-F238E27FC236}">
                <a16:creationId xmlns:a16="http://schemas.microsoft.com/office/drawing/2014/main" id="{24181E2C-948C-51A3-89AF-116DD042A5AF}"/>
              </a:ext>
            </a:extLst>
          </p:cNvPr>
          <p:cNvSpPr/>
          <p:nvPr/>
        </p:nvSpPr>
        <p:spPr>
          <a:xfrm>
            <a:off x="649009" y="3186163"/>
            <a:ext cx="7980830" cy="1968488"/>
          </a:xfrm>
          <a:prstGeom prst="rect">
            <a:avLst/>
          </a:prstGeom>
        </p:spPr>
        <p:txBody>
          <a:bodyPr wrap="square">
            <a:spAutoFit/>
          </a:bodyPr>
          <a:lstStyle/>
          <a:p>
            <a:pPr algn="ctr"/>
            <a:r>
              <a:rPr lang="en-IN" dirty="0">
                <a:solidFill>
                  <a:schemeClr val="accent6"/>
                </a:solidFill>
                <a:latin typeface="Rajdhani" panose="020B0604020202020204" charset="0"/>
                <a:ea typeface="Times New Roman" panose="02020603050405020304" pitchFamily="18" charset="0"/>
                <a:cs typeface="Rajdhani" panose="020B0604020202020204" charset="0"/>
              </a:rPr>
              <a:t>Submitted by</a:t>
            </a:r>
          </a:p>
          <a:p>
            <a:pPr algn="ctr"/>
            <a:r>
              <a:rPr lang="en-IN" dirty="0">
                <a:solidFill>
                  <a:schemeClr val="tx2"/>
                </a:solidFill>
                <a:latin typeface="Rajdhani" panose="020B0604020202020204" charset="0"/>
                <a:ea typeface="Times New Roman" panose="02020603050405020304" pitchFamily="18" charset="0"/>
                <a:cs typeface="Rajdhani" panose="020B0604020202020204" charset="0"/>
              </a:rPr>
              <a:t> </a:t>
            </a:r>
          </a:p>
          <a:p>
            <a:pPr algn="ctr">
              <a:lnSpc>
                <a:spcPct val="107000"/>
              </a:lnSpc>
              <a:spcAft>
                <a:spcPts val="600"/>
              </a:spcAft>
            </a:pPr>
            <a:r>
              <a:rPr lang="en-IN" b="1" dirty="0">
                <a:solidFill>
                  <a:schemeClr val="tx2"/>
                </a:solidFill>
                <a:latin typeface="Rajdhani" panose="020B0604020202020204" charset="0"/>
                <a:ea typeface="Calibri" panose="020F0502020204030204" pitchFamily="34" charset="0"/>
                <a:cs typeface="Rajdhani" panose="020B0604020202020204" charset="0"/>
              </a:rPr>
              <a:t>MEDHA R(1DT19EC045)</a:t>
            </a:r>
            <a:endParaRPr lang="en-IN" dirty="0">
              <a:solidFill>
                <a:schemeClr val="tx2"/>
              </a:solidFill>
              <a:latin typeface="Rajdhani" panose="020B0604020202020204" charset="0"/>
              <a:ea typeface="Calibri" panose="020F0502020204030204" pitchFamily="34" charset="0"/>
              <a:cs typeface="Rajdhani" panose="020B0604020202020204" charset="0"/>
            </a:endParaRPr>
          </a:p>
          <a:p>
            <a:pPr algn="ctr">
              <a:lnSpc>
                <a:spcPct val="107000"/>
              </a:lnSpc>
              <a:spcAft>
                <a:spcPts val="600"/>
              </a:spcAft>
            </a:pPr>
            <a:r>
              <a:rPr lang="en-IN" b="1" dirty="0">
                <a:solidFill>
                  <a:schemeClr val="tx2"/>
                </a:solidFill>
                <a:latin typeface="Rajdhani" panose="020B0604020202020204" charset="0"/>
                <a:ea typeface="Calibri" panose="020F0502020204030204" pitchFamily="34" charset="0"/>
                <a:cs typeface="Rajdhani" panose="020B0604020202020204" charset="0"/>
              </a:rPr>
              <a:t>NADEEM ABDUL RAZAK GULAM(1DT19EC048)</a:t>
            </a:r>
          </a:p>
          <a:p>
            <a:pPr algn="ctr">
              <a:lnSpc>
                <a:spcPct val="107000"/>
              </a:lnSpc>
              <a:spcAft>
                <a:spcPts val="600"/>
              </a:spcAft>
            </a:pPr>
            <a:r>
              <a:rPr lang="en-IN" b="1" dirty="0">
                <a:solidFill>
                  <a:schemeClr val="tx2"/>
                </a:solidFill>
                <a:latin typeface="Rajdhani" panose="020B0604020202020204" charset="0"/>
                <a:ea typeface="Calibri" panose="020F0502020204030204" pitchFamily="34" charset="0"/>
                <a:cs typeface="Rajdhani" panose="020B0604020202020204" charset="0"/>
              </a:rPr>
              <a:t>  NEHA PANDEY(1DT19EC051)</a:t>
            </a:r>
            <a:endParaRPr lang="en-IN" dirty="0">
              <a:solidFill>
                <a:schemeClr val="tx2"/>
              </a:solidFill>
              <a:latin typeface="Rajdhani" panose="020B0604020202020204" charset="0"/>
              <a:ea typeface="Calibri" panose="020F0502020204030204" pitchFamily="34" charset="0"/>
              <a:cs typeface="Rajdhani" panose="020B0604020202020204" charset="0"/>
            </a:endParaRPr>
          </a:p>
          <a:p>
            <a:pPr algn="ctr">
              <a:lnSpc>
                <a:spcPct val="107000"/>
              </a:lnSpc>
              <a:spcAft>
                <a:spcPts val="600"/>
              </a:spcAft>
            </a:pPr>
            <a:r>
              <a:rPr lang="en-IN" b="1" dirty="0">
                <a:solidFill>
                  <a:schemeClr val="tx2"/>
                </a:solidFill>
                <a:latin typeface="Rajdhani" panose="020B0604020202020204" charset="0"/>
                <a:ea typeface="Calibri" panose="020F0502020204030204" pitchFamily="34" charset="0"/>
                <a:cs typeface="Rajdhani" panose="020B0604020202020204" charset="0"/>
              </a:rPr>
              <a:t>RAKSHITH V K(1DT19EC060)</a:t>
            </a:r>
            <a:endParaRPr lang="en-IN" dirty="0">
              <a:solidFill>
                <a:schemeClr val="tx2"/>
              </a:solidFill>
              <a:latin typeface="Rajdhani" panose="020B0604020202020204" charset="0"/>
              <a:ea typeface="Calibri" panose="020F0502020204030204" pitchFamily="34" charset="0"/>
              <a:cs typeface="Rajdhani" panose="020B0604020202020204" charset="0"/>
            </a:endParaRPr>
          </a:p>
          <a:p>
            <a:pPr algn="ctr"/>
            <a:r>
              <a:rPr lang="en-IN" b="1" i="1" dirty="0">
                <a:solidFill>
                  <a:schemeClr val="tx2"/>
                </a:solidFill>
                <a:latin typeface="Rajdhani" panose="020B0604020202020204" charset="0"/>
                <a:ea typeface="Times New Roman" panose="02020603050405020304" pitchFamily="18" charset="0"/>
                <a:cs typeface="Rajdhani" panose="020B0604020202020204" charset="0"/>
              </a:rPr>
              <a:t> </a:t>
            </a:r>
            <a:endParaRPr lang="en-IN" dirty="0">
              <a:solidFill>
                <a:schemeClr val="tx2"/>
              </a:solidFill>
              <a:latin typeface="Rajdhani" panose="020B0604020202020204" charset="0"/>
              <a:ea typeface="Times New Roman" panose="02020603050405020304" pitchFamily="18" charset="0"/>
              <a:cs typeface="Rajdhani" panose="020B0604020202020204" charset="0"/>
            </a:endParaRPr>
          </a:p>
        </p:txBody>
      </p:sp>
      <p:sp>
        <p:nvSpPr>
          <p:cNvPr id="14" name="TextBox 13">
            <a:extLst>
              <a:ext uri="{FF2B5EF4-FFF2-40B4-BE49-F238E27FC236}">
                <a16:creationId xmlns:a16="http://schemas.microsoft.com/office/drawing/2014/main" id="{2E4832C5-55B2-2EEA-41BE-FC97B9068BC9}"/>
              </a:ext>
            </a:extLst>
          </p:cNvPr>
          <p:cNvSpPr txBox="1"/>
          <p:nvPr/>
        </p:nvSpPr>
        <p:spPr>
          <a:xfrm>
            <a:off x="7033095" y="4066282"/>
            <a:ext cx="2245659" cy="1077218"/>
          </a:xfrm>
          <a:prstGeom prst="rect">
            <a:avLst/>
          </a:prstGeom>
          <a:noFill/>
        </p:spPr>
        <p:txBody>
          <a:bodyPr wrap="square" rtlCol="0">
            <a:spAutoFit/>
          </a:bodyPr>
          <a:lstStyle/>
          <a:p>
            <a:pPr algn="ctr"/>
            <a:r>
              <a:rPr lang="en-IN" sz="1600" b="1" dirty="0">
                <a:solidFill>
                  <a:schemeClr val="accent6"/>
                </a:solidFill>
                <a:latin typeface="Rajdhani" panose="020B0604020202020204" charset="0"/>
                <a:ea typeface="Times New Roman" panose="02020603050405020304" pitchFamily="18" charset="0"/>
                <a:cs typeface="Rajdhani" panose="020B0604020202020204" charset="0"/>
              </a:rPr>
              <a:t>Under the Guidance of </a:t>
            </a:r>
          </a:p>
          <a:p>
            <a:pPr algn="ctr"/>
            <a:r>
              <a:rPr lang="en-IN" sz="1600" b="1" dirty="0">
                <a:solidFill>
                  <a:schemeClr val="tx2"/>
                </a:solidFill>
                <a:latin typeface="Rajdhani" panose="020B0604020202020204" charset="0"/>
                <a:ea typeface="Times New Roman" panose="02020603050405020304" pitchFamily="18" charset="0"/>
                <a:cs typeface="Rajdhani" panose="020B0604020202020204" charset="0"/>
              </a:rPr>
              <a:t>      </a:t>
            </a:r>
            <a:r>
              <a:rPr lang="en-IN" sz="1600" b="1" dirty="0" err="1">
                <a:solidFill>
                  <a:schemeClr val="tx2"/>
                </a:solidFill>
                <a:latin typeface="Rajdhani" panose="020B0604020202020204" charset="0"/>
                <a:ea typeface="Times New Roman" panose="02020603050405020304" pitchFamily="18" charset="0"/>
                <a:cs typeface="Rajdhani" panose="020B0604020202020204" charset="0"/>
              </a:rPr>
              <a:t>Dr.</a:t>
            </a:r>
            <a:r>
              <a:rPr lang="en-IN" sz="1600" b="1" dirty="0">
                <a:solidFill>
                  <a:schemeClr val="tx2"/>
                </a:solidFill>
                <a:latin typeface="Rajdhani" panose="020B0604020202020204" charset="0"/>
                <a:ea typeface="Times New Roman" panose="02020603050405020304" pitchFamily="18" charset="0"/>
                <a:cs typeface="Rajdhani" panose="020B0604020202020204" charset="0"/>
              </a:rPr>
              <a:t> Vasudeva G</a:t>
            </a:r>
          </a:p>
          <a:p>
            <a:pPr algn="ctr"/>
            <a:r>
              <a:rPr lang="en-IN" sz="1600" b="1" dirty="0">
                <a:solidFill>
                  <a:schemeClr val="tx2"/>
                </a:solidFill>
                <a:latin typeface="Rajdhani" panose="020B0604020202020204" charset="0"/>
                <a:ea typeface="Times New Roman" panose="02020603050405020304" pitchFamily="18" charset="0"/>
                <a:cs typeface="Rajdhani" panose="020B0604020202020204" charset="0"/>
              </a:rPr>
              <a:t> (Asst. Professor, Dept. of ECE)</a:t>
            </a:r>
          </a:p>
        </p:txBody>
      </p:sp>
    </p:spTree>
    <p:extLst>
      <p:ext uri="{BB962C8B-B14F-4D97-AF65-F5344CB8AC3E}">
        <p14:creationId xmlns:p14="http://schemas.microsoft.com/office/powerpoint/2010/main" val="3367797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56B6B5-F72E-09AD-873B-A277E504893C}"/>
              </a:ext>
            </a:extLst>
          </p:cNvPr>
          <p:cNvSpPr>
            <a:spLocks noGrp="1"/>
          </p:cNvSpPr>
          <p:nvPr>
            <p:ph type="title"/>
          </p:nvPr>
        </p:nvSpPr>
        <p:spPr>
          <a:xfrm>
            <a:off x="447285" y="14737"/>
            <a:ext cx="7704000" cy="572700"/>
          </a:xfrm>
        </p:spPr>
        <p:txBody>
          <a:bodyPr/>
          <a:lstStyle/>
          <a:p>
            <a:r>
              <a:rPr lang="en-IN" sz="3200" dirty="0"/>
              <a:t>METHODOLOGY</a:t>
            </a:r>
          </a:p>
        </p:txBody>
      </p:sp>
      <p:sp>
        <p:nvSpPr>
          <p:cNvPr id="4" name="TextBox 3"/>
          <p:cNvSpPr txBox="1"/>
          <p:nvPr/>
        </p:nvSpPr>
        <p:spPr>
          <a:xfrm>
            <a:off x="447285" y="587437"/>
            <a:ext cx="8267487" cy="4616648"/>
          </a:xfrm>
          <a:prstGeom prst="rect">
            <a:avLst/>
          </a:prstGeom>
          <a:noFill/>
        </p:spPr>
        <p:txBody>
          <a:bodyPr wrap="square" rtlCol="0">
            <a:spAutoFit/>
          </a:bodyPr>
          <a:lstStyle/>
          <a:p>
            <a:pPr>
              <a:buClr>
                <a:schemeClr val="tx2"/>
              </a:buClr>
            </a:pPr>
            <a:r>
              <a:rPr lang="en-IN" sz="2400" b="1" dirty="0">
                <a:solidFill>
                  <a:schemeClr val="tx2"/>
                </a:solidFill>
                <a:latin typeface="Rajdhani" panose="020B0604020202020204" charset="0"/>
                <a:cs typeface="Rajdhani" panose="020B0604020202020204" charset="0"/>
              </a:rPr>
              <a:t>DATA SET GENERATION       </a:t>
            </a:r>
          </a:p>
          <a:p>
            <a:pPr marL="285750" indent="-285750" algn="just">
              <a:buClr>
                <a:schemeClr val="tx2"/>
              </a:buClr>
              <a:buFont typeface="Arial" panose="020B0604020202020204" pitchFamily="34" charset="0"/>
              <a:buChar char="•"/>
            </a:pPr>
            <a:r>
              <a:rPr lang="en-IN" sz="1800" b="1" dirty="0">
                <a:solidFill>
                  <a:schemeClr val="tx2"/>
                </a:solidFill>
                <a:latin typeface="Rajdhani" panose="020B0604020202020204" charset="0"/>
                <a:cs typeface="Rajdhani" panose="020B0604020202020204" charset="0"/>
              </a:rPr>
              <a:t>We have created our own dataset, which is 700 images of each symbol for each       symbol and 200 images each for testing.</a:t>
            </a:r>
          </a:p>
          <a:p>
            <a:pPr marL="285750" indent="-285750" algn="just">
              <a:buClr>
                <a:schemeClr val="tx2"/>
              </a:buClr>
              <a:buFont typeface="Arial" panose="020B0604020202020204" pitchFamily="34" charset="0"/>
              <a:buChar char="•"/>
            </a:pPr>
            <a:r>
              <a:rPr lang="en-IN" sz="1800" b="1" dirty="0">
                <a:solidFill>
                  <a:schemeClr val="tx2"/>
                </a:solidFill>
                <a:latin typeface="Rajdhani" panose="020B0604020202020204" charset="0"/>
                <a:cs typeface="Rajdhani" panose="020B0604020202020204" charset="0"/>
              </a:rPr>
              <a:t>For this purpose, OpenCV library is used to produce the dataset. Each frame is captured by the webcam and a ROI that is region of interest that is bounded by a blue square is defined.</a:t>
            </a:r>
          </a:p>
          <a:p>
            <a:pPr marL="285750" indent="-285750" algn="just">
              <a:buClr>
                <a:schemeClr val="tx2"/>
              </a:buClr>
              <a:buFont typeface="Arial" panose="020B0604020202020204" pitchFamily="34" charset="0"/>
              <a:buChar char="•"/>
            </a:pPr>
            <a:r>
              <a:rPr lang="en-IN" sz="1800" b="1" dirty="0">
                <a:solidFill>
                  <a:schemeClr val="tx2"/>
                </a:solidFill>
                <a:latin typeface="Rajdhani" panose="020B0604020202020204" charset="0"/>
                <a:cs typeface="Rajdhani" panose="020B0604020202020204" charset="0"/>
              </a:rPr>
              <a:t>Then , we apply the Gaussian blur filter using Open CV to our image which helps extract the various features of the image.</a:t>
            </a:r>
          </a:p>
          <a:p>
            <a:pPr marL="285750" indent="-285750" algn="just">
              <a:buClr>
                <a:schemeClr val="tx2"/>
              </a:buClr>
              <a:buFont typeface="Arial" panose="020B0604020202020204" pitchFamily="34" charset="0"/>
              <a:buChar char="•"/>
            </a:pPr>
            <a:r>
              <a:rPr lang="en-IN" sz="1800" b="1" dirty="0">
                <a:solidFill>
                  <a:schemeClr val="tx2"/>
                </a:solidFill>
                <a:latin typeface="Rajdhani" panose="020B0604020202020204" charset="0"/>
                <a:cs typeface="Rajdhani" panose="020B0604020202020204" charset="0"/>
              </a:rPr>
              <a:t>The Gaussian filter is a low-pass filter that removes the high-frequency components are reduced.</a:t>
            </a:r>
          </a:p>
          <a:p>
            <a:pPr marL="285750" indent="-285750" algn="just">
              <a:buClr>
                <a:schemeClr val="tx2"/>
              </a:buClr>
              <a:buFont typeface="Arial" panose="020B0604020202020204" pitchFamily="34" charset="0"/>
              <a:buChar char="•"/>
            </a:pPr>
            <a:endParaRPr lang="en-IN" sz="1800" b="1" dirty="0">
              <a:solidFill>
                <a:schemeClr val="tx2"/>
              </a:solidFill>
              <a:latin typeface="Rajdhani" panose="020B0604020202020204" charset="0"/>
              <a:cs typeface="Rajdhani" panose="020B0604020202020204" charset="0"/>
            </a:endParaRPr>
          </a:p>
          <a:p>
            <a:pPr marL="285750" indent="-285750" algn="just">
              <a:buClr>
                <a:schemeClr val="tx2"/>
              </a:buClr>
              <a:buFont typeface="Arial" panose="020B0604020202020204" pitchFamily="34" charset="0"/>
              <a:buChar char="•"/>
            </a:pPr>
            <a:endParaRPr lang="en-IN" sz="1800" b="1" dirty="0">
              <a:solidFill>
                <a:schemeClr val="tx2"/>
              </a:solidFill>
              <a:latin typeface="Rajdhani" panose="020B0604020202020204" charset="0"/>
              <a:cs typeface="Rajdhani" panose="020B0604020202020204" charset="0"/>
            </a:endParaRPr>
          </a:p>
          <a:p>
            <a:pPr marL="285750" indent="-285750" algn="just">
              <a:buClr>
                <a:schemeClr val="tx2"/>
              </a:buClr>
              <a:buFont typeface="Arial" panose="020B0604020202020204" pitchFamily="34" charset="0"/>
              <a:buChar char="•"/>
            </a:pPr>
            <a:endParaRPr lang="en-IN" sz="1800" b="1" dirty="0">
              <a:solidFill>
                <a:schemeClr val="tx2"/>
              </a:solidFill>
              <a:latin typeface="Rajdhani" panose="020B0604020202020204" charset="0"/>
              <a:cs typeface="Rajdhani" panose="020B0604020202020204" charset="0"/>
            </a:endParaRPr>
          </a:p>
          <a:p>
            <a:pPr marL="285750" lvl="0" indent="-285750" algn="just">
              <a:buClr>
                <a:schemeClr val="tx2"/>
              </a:buClr>
              <a:buFont typeface="Arial" panose="020B0604020202020204" pitchFamily="34" charset="0"/>
              <a:buChar char="•"/>
            </a:pPr>
            <a:r>
              <a:rPr lang="en-US" altLang="en-US" sz="1800" b="1" dirty="0">
                <a:solidFill>
                  <a:schemeClr val="tx2"/>
                </a:solidFill>
                <a:latin typeface="Rajdhani" panose="020B0604020202020204" charset="0"/>
                <a:cs typeface="Rajdhani" panose="020B0604020202020204" charset="0"/>
              </a:rPr>
              <a:t>x and y specify the delta from the center pixel (0, 0). For example, if the selected radius for the kernel was 3, x and y would range from -3 to 3 </a:t>
            </a:r>
          </a:p>
          <a:p>
            <a:pPr marL="285750" indent="-285750" algn="just">
              <a:buClr>
                <a:schemeClr val="tx2"/>
              </a:buClr>
              <a:buFont typeface="Arial" panose="020B0604020202020204" pitchFamily="34" charset="0"/>
              <a:buChar char="•"/>
            </a:pPr>
            <a:endParaRPr lang="en-IN" sz="1800" b="1" dirty="0">
              <a:solidFill>
                <a:schemeClr val="tx2"/>
              </a:solidFill>
              <a:latin typeface="Rajdhani" panose="020B0604020202020204" charset="0"/>
              <a:cs typeface="Rajdhani" panose="020B060402020202020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7842" y="3428364"/>
            <a:ext cx="1971950" cy="733527"/>
          </a:xfrm>
          <a:prstGeom prst="rect">
            <a:avLst/>
          </a:prstGeom>
        </p:spPr>
      </p:pic>
    </p:spTree>
    <p:extLst>
      <p:ext uri="{BB962C8B-B14F-4D97-AF65-F5344CB8AC3E}">
        <p14:creationId xmlns:p14="http://schemas.microsoft.com/office/powerpoint/2010/main" val="1515536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318" y="0"/>
            <a:ext cx="4559823" cy="572700"/>
          </a:xfrm>
        </p:spPr>
        <p:txBody>
          <a:bodyPr/>
          <a:lstStyle/>
          <a:p>
            <a:r>
              <a:rPr lang="en-IN" sz="3200" dirty="0">
                <a:solidFill>
                  <a:schemeClr val="tx2"/>
                </a:solidFill>
                <a:latin typeface="Rajdhani" panose="020B0604020202020204" charset="0"/>
                <a:cs typeface="Rajdhani" panose="020B0604020202020204" charset="0"/>
              </a:rPr>
              <a:t>GESTURE CLASSIFICATION</a:t>
            </a:r>
            <a:endParaRPr lang="en-IN"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3318" y="1321657"/>
            <a:ext cx="5147560" cy="3657600"/>
          </a:xfrm>
          <a:prstGeom prst="rect">
            <a:avLst/>
          </a:prstGeom>
        </p:spPr>
      </p:pic>
      <p:sp>
        <p:nvSpPr>
          <p:cNvPr id="9" name="TextBox 8"/>
          <p:cNvSpPr txBox="1"/>
          <p:nvPr/>
        </p:nvSpPr>
        <p:spPr>
          <a:xfrm>
            <a:off x="5052060" y="16853"/>
            <a:ext cx="4091939" cy="5016758"/>
          </a:xfrm>
          <a:prstGeom prst="rect">
            <a:avLst/>
          </a:prstGeom>
          <a:noFill/>
        </p:spPr>
        <p:txBody>
          <a:bodyPr wrap="square" rtlCol="0">
            <a:spAutoFit/>
          </a:bodyPr>
          <a:lstStyle/>
          <a:p>
            <a:pPr marL="158750" indent="0">
              <a:buNone/>
            </a:pPr>
            <a:r>
              <a:rPr lang="en-IN" sz="1600" b="1" u="sng" dirty="0">
                <a:solidFill>
                  <a:schemeClr val="tx2"/>
                </a:solidFill>
                <a:latin typeface="Rajdhani" panose="020B0604020202020204" charset="0"/>
                <a:cs typeface="Rajdhani" panose="020B0604020202020204" charset="0"/>
              </a:rPr>
              <a:t>CNN Layer 1:</a:t>
            </a:r>
          </a:p>
          <a:p>
            <a:pPr marL="158750" indent="0">
              <a:buNone/>
            </a:pPr>
            <a:endParaRPr lang="en-IN" sz="1600" b="1" dirty="0">
              <a:solidFill>
                <a:schemeClr val="tx2"/>
              </a:solidFill>
              <a:latin typeface="Rajdhani" panose="020B0604020202020204" charset="0"/>
              <a:cs typeface="Rajdhani" panose="020B0604020202020204" charset="0"/>
            </a:endParaRPr>
          </a:p>
          <a:p>
            <a:pPr marL="444500" lvl="0" indent="-285750">
              <a:buClr>
                <a:schemeClr val="tx2"/>
              </a:buClr>
              <a:buFont typeface="Arial" panose="020B0604020202020204" pitchFamily="34" charset="0"/>
              <a:buChar char="•"/>
            </a:pPr>
            <a:r>
              <a:rPr lang="en-IN" sz="1600" b="1" dirty="0">
                <a:solidFill>
                  <a:schemeClr val="tx2"/>
                </a:solidFill>
                <a:latin typeface="Rajdhani" panose="020B0604020202020204" charset="0"/>
                <a:cs typeface="Rajdhani" panose="020B0604020202020204" charset="0"/>
              </a:rPr>
              <a:t>Apply Gaussian </a:t>
            </a:r>
            <a:r>
              <a:rPr lang="en-US" sz="1600" b="1" dirty="0">
                <a:solidFill>
                  <a:schemeClr val="tx2"/>
                </a:solidFill>
                <a:latin typeface="Rajdhani" panose="020B0604020202020204" charset="0"/>
                <a:cs typeface="Rajdhani" panose="020B0604020202020204" charset="0"/>
              </a:rPr>
              <a:t>B</a:t>
            </a:r>
            <a:r>
              <a:rPr lang="en-IN" sz="1600" b="1" dirty="0" err="1">
                <a:solidFill>
                  <a:schemeClr val="tx2"/>
                </a:solidFill>
                <a:latin typeface="Rajdhani" panose="020B0604020202020204" charset="0"/>
                <a:cs typeface="Rajdhani" panose="020B0604020202020204" charset="0"/>
              </a:rPr>
              <a:t>lur</a:t>
            </a:r>
            <a:r>
              <a:rPr lang="en-IN" sz="1600" b="1" dirty="0">
                <a:solidFill>
                  <a:schemeClr val="tx2"/>
                </a:solidFill>
                <a:latin typeface="Rajdhani" panose="020B0604020202020204" charset="0"/>
                <a:cs typeface="Rajdhani" panose="020B0604020202020204" charset="0"/>
              </a:rPr>
              <a:t> filter and threshold to the frame taken with </a:t>
            </a:r>
            <a:r>
              <a:rPr lang="en-IN" sz="1600" b="1" dirty="0" err="1">
                <a:solidFill>
                  <a:schemeClr val="tx2"/>
                </a:solidFill>
                <a:latin typeface="Rajdhani" panose="020B0604020202020204" charset="0"/>
                <a:cs typeface="Rajdhani" panose="020B0604020202020204" charset="0"/>
              </a:rPr>
              <a:t>openCV</a:t>
            </a:r>
            <a:r>
              <a:rPr lang="en-IN" sz="1600" b="1" dirty="0">
                <a:solidFill>
                  <a:schemeClr val="tx2"/>
                </a:solidFill>
                <a:latin typeface="Rajdhani" panose="020B0604020202020204" charset="0"/>
                <a:cs typeface="Rajdhani" panose="020B0604020202020204" charset="0"/>
              </a:rPr>
              <a:t> to get the processed image after feature extraction.</a:t>
            </a:r>
          </a:p>
          <a:p>
            <a:pPr marL="444500" lvl="0" indent="-285750">
              <a:buClr>
                <a:schemeClr val="tx2"/>
              </a:buClr>
              <a:buFont typeface="Arial" panose="020B0604020202020204" pitchFamily="34" charset="0"/>
              <a:buChar char="•"/>
            </a:pPr>
            <a:r>
              <a:rPr lang="en-IN" sz="1600" b="1" dirty="0">
                <a:solidFill>
                  <a:schemeClr val="tx2"/>
                </a:solidFill>
                <a:latin typeface="Rajdhani" panose="020B0604020202020204" charset="0"/>
                <a:cs typeface="Rajdhani" panose="020B0604020202020204" charset="0"/>
              </a:rPr>
              <a:t>This processed image is passed to the CNN model for prediction and if a letter is detected for more than 50 frames then the letter is printed and taken into consideration for forming the word.</a:t>
            </a:r>
          </a:p>
          <a:p>
            <a:pPr marL="444500" lvl="0" indent="-285750">
              <a:buClr>
                <a:schemeClr val="tx2"/>
              </a:buClr>
              <a:buFont typeface="Arial" panose="020B0604020202020204" pitchFamily="34" charset="0"/>
              <a:buChar char="•"/>
            </a:pPr>
            <a:r>
              <a:rPr lang="en-IN" sz="1600" b="1" dirty="0">
                <a:solidFill>
                  <a:schemeClr val="tx2"/>
                </a:solidFill>
                <a:latin typeface="Rajdhani" panose="020B0604020202020204" charset="0"/>
                <a:cs typeface="Rajdhani" panose="020B0604020202020204" charset="0"/>
              </a:rPr>
              <a:t>Space between the words is considered using the blank symbol. </a:t>
            </a:r>
          </a:p>
          <a:p>
            <a:pPr marL="444500" lvl="0" indent="-285750">
              <a:buFont typeface="Arial" panose="020B0604020202020204" pitchFamily="34" charset="0"/>
              <a:buChar char="•"/>
            </a:pPr>
            <a:endParaRPr lang="en-IN" sz="1600" b="1" dirty="0">
              <a:solidFill>
                <a:schemeClr val="tx2"/>
              </a:solidFill>
              <a:latin typeface="Rajdhani" panose="020B0604020202020204" charset="0"/>
              <a:cs typeface="Rajdhani" panose="020B0604020202020204" charset="0"/>
            </a:endParaRPr>
          </a:p>
          <a:p>
            <a:pPr marL="158750" indent="0">
              <a:buNone/>
            </a:pPr>
            <a:r>
              <a:rPr lang="en-IN" sz="1600" b="1" u="sng">
                <a:solidFill>
                  <a:schemeClr val="tx2"/>
                </a:solidFill>
                <a:latin typeface="Rajdhani" panose="020B0604020202020204" charset="0"/>
                <a:cs typeface="Rajdhani" panose="020B0604020202020204" charset="0"/>
              </a:rPr>
              <a:t>CNN </a:t>
            </a:r>
            <a:r>
              <a:rPr lang="en-IN" sz="1600" b="1" u="sng" dirty="0">
                <a:solidFill>
                  <a:schemeClr val="tx2"/>
                </a:solidFill>
                <a:latin typeface="Rajdhani" panose="020B0604020202020204" charset="0"/>
                <a:cs typeface="Rajdhani" panose="020B0604020202020204" charset="0"/>
              </a:rPr>
              <a:t>Layer 2:</a:t>
            </a:r>
            <a:endParaRPr lang="en-IN" sz="1600" b="1" dirty="0">
              <a:solidFill>
                <a:schemeClr val="tx2"/>
              </a:solidFill>
              <a:latin typeface="Rajdhani" panose="020B0604020202020204" charset="0"/>
              <a:cs typeface="Rajdhani" panose="020B0604020202020204" charset="0"/>
            </a:endParaRPr>
          </a:p>
          <a:p>
            <a:pPr marL="444500" lvl="0" indent="-285750">
              <a:buClr>
                <a:schemeClr val="tx2"/>
              </a:buClr>
              <a:buFont typeface="Arial" panose="020B0604020202020204" pitchFamily="34" charset="0"/>
              <a:buChar char="•"/>
            </a:pPr>
            <a:r>
              <a:rPr lang="en-IN" sz="1600" b="1" dirty="0">
                <a:solidFill>
                  <a:schemeClr val="tx2"/>
                </a:solidFill>
                <a:latin typeface="Rajdhani" panose="020B0604020202020204" charset="0"/>
                <a:cs typeface="Rajdhani" panose="020B0604020202020204" charset="0"/>
              </a:rPr>
              <a:t>We detect various sets of symbols which show similar results on getting detected.</a:t>
            </a:r>
          </a:p>
          <a:p>
            <a:pPr marL="444500" lvl="0" indent="-285750">
              <a:buClr>
                <a:schemeClr val="tx2"/>
              </a:buClr>
              <a:buFont typeface="Arial" panose="020B0604020202020204" pitchFamily="34" charset="0"/>
              <a:buChar char="•"/>
            </a:pPr>
            <a:r>
              <a:rPr lang="en-IN" sz="1600" b="1" dirty="0">
                <a:solidFill>
                  <a:schemeClr val="tx2"/>
                </a:solidFill>
                <a:latin typeface="Rajdhani" panose="020B0604020202020204" charset="0"/>
                <a:cs typeface="Rajdhani" panose="020B0604020202020204" charset="0"/>
              </a:rPr>
              <a:t>We then classify between those sets using classifiers made for those sets only.</a:t>
            </a:r>
          </a:p>
        </p:txBody>
      </p:sp>
      <p:sp>
        <p:nvSpPr>
          <p:cNvPr id="10" name="TextBox 9"/>
          <p:cNvSpPr txBox="1"/>
          <p:nvPr/>
        </p:nvSpPr>
        <p:spPr>
          <a:xfrm>
            <a:off x="180254" y="859992"/>
            <a:ext cx="1553497" cy="461665"/>
          </a:xfrm>
          <a:prstGeom prst="rect">
            <a:avLst/>
          </a:prstGeom>
          <a:noFill/>
        </p:spPr>
        <p:txBody>
          <a:bodyPr wrap="square" rtlCol="0">
            <a:spAutoFit/>
          </a:bodyPr>
          <a:lstStyle/>
          <a:p>
            <a:r>
              <a:rPr lang="en-IN" sz="2400" b="1" dirty="0">
                <a:solidFill>
                  <a:schemeClr val="tx2"/>
                </a:solidFill>
                <a:latin typeface="Rajdhani" panose="020B0604020202020204" charset="0"/>
                <a:cs typeface="Rajdhani" panose="020B0604020202020204" charset="0"/>
              </a:rPr>
              <a:t>CNN</a:t>
            </a:r>
          </a:p>
        </p:txBody>
      </p:sp>
    </p:spTree>
    <p:extLst>
      <p:ext uri="{BB962C8B-B14F-4D97-AF65-F5344CB8AC3E}">
        <p14:creationId xmlns:p14="http://schemas.microsoft.com/office/powerpoint/2010/main" val="2506595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3"/>
          </p:nvPr>
        </p:nvSpPr>
        <p:spPr>
          <a:xfrm>
            <a:off x="350730" y="730425"/>
            <a:ext cx="3441291" cy="4406364"/>
          </a:xfrm>
        </p:spPr>
        <p:txBody>
          <a:bodyPr/>
          <a:lstStyle/>
          <a:p>
            <a:pPr marL="152400" indent="0"/>
            <a:r>
              <a:rPr lang="en-IN" sz="1800" b="1" dirty="0">
                <a:latin typeface="Rajdhani" panose="020B0604020202020204" charset="0"/>
                <a:cs typeface="Rajdhani" panose="020B0604020202020204" charset="0"/>
              </a:rPr>
              <a:t>Convolution Layer</a:t>
            </a:r>
          </a:p>
          <a:p>
            <a:pPr marL="152400" indent="0"/>
            <a:r>
              <a:rPr lang="en-IN" b="1" dirty="0">
                <a:latin typeface="Rajdhani" panose="020B0604020202020204" charset="0"/>
                <a:cs typeface="Rajdhani" panose="020B0604020202020204" charset="0"/>
              </a:rPr>
              <a:t>The layer consists of learnable filters of window size and compute the dot product of filter entries and input values at a given position. </a:t>
            </a:r>
          </a:p>
          <a:p>
            <a:pPr marL="152400" indent="0"/>
            <a:endParaRPr lang="en-IN" b="1" dirty="0">
              <a:latin typeface="Rajdhani" panose="020B0604020202020204" charset="0"/>
              <a:cs typeface="Rajdhani" panose="020B0604020202020204" charset="0"/>
            </a:endParaRPr>
          </a:p>
          <a:p>
            <a:pPr marL="152400" indent="0"/>
            <a:r>
              <a:rPr lang="en-IN" sz="1800" b="1" dirty="0">
                <a:latin typeface="Rajdhani" panose="020B0604020202020204" charset="0"/>
                <a:cs typeface="Rajdhani" panose="020B0604020202020204" charset="0"/>
              </a:rPr>
              <a:t>Pooling  Layer</a:t>
            </a:r>
          </a:p>
          <a:p>
            <a:pPr marL="152400" indent="0"/>
            <a:endParaRPr lang="en-IN" sz="1800" b="1" dirty="0">
              <a:latin typeface="Rajdhani" panose="020B0604020202020204" charset="0"/>
              <a:cs typeface="Rajdhani" panose="020B0604020202020204" charset="0"/>
            </a:endParaRPr>
          </a:p>
          <a:p>
            <a:pPr marL="152400" indent="0"/>
            <a:endParaRPr lang="en-IN" sz="1800" b="1" dirty="0">
              <a:latin typeface="Rajdhani" panose="020B0604020202020204" charset="0"/>
              <a:cs typeface="Rajdhani" panose="020B0604020202020204" charset="0"/>
            </a:endParaRPr>
          </a:p>
          <a:p>
            <a:pPr marL="152400" indent="0"/>
            <a:endParaRPr lang="en-IN" sz="1800" b="1" dirty="0">
              <a:latin typeface="Rajdhani" panose="020B0604020202020204" charset="0"/>
              <a:cs typeface="Rajdhani" panose="020B0604020202020204" charset="0"/>
            </a:endParaRPr>
          </a:p>
          <a:p>
            <a:pPr marL="152400" indent="0"/>
            <a:endParaRPr lang="en-IN" sz="1800" b="1" dirty="0">
              <a:latin typeface="Rajdhani" panose="020B0604020202020204" charset="0"/>
              <a:cs typeface="Rajdhani" panose="020B0604020202020204" charset="0"/>
            </a:endParaRPr>
          </a:p>
          <a:p>
            <a:pPr marL="152400" indent="0"/>
            <a:endParaRPr lang="en-IN" sz="1800" b="1" dirty="0">
              <a:latin typeface="Rajdhani" panose="020B0604020202020204" charset="0"/>
              <a:cs typeface="Rajdhani" panose="020B0604020202020204" charset="0"/>
            </a:endParaRPr>
          </a:p>
          <a:p>
            <a:pPr marL="152400" indent="0"/>
            <a:r>
              <a:rPr lang="en-IN" sz="1800" b="1" dirty="0">
                <a:latin typeface="Rajdhani" panose="020B0604020202020204" charset="0"/>
                <a:cs typeface="Rajdhani" panose="020B0604020202020204" charset="0"/>
              </a:rPr>
              <a:t>Fully Connected Layer</a:t>
            </a:r>
          </a:p>
          <a:p>
            <a:pPr marL="152400" indent="0"/>
            <a:r>
              <a:rPr lang="en-IN" b="1" dirty="0">
                <a:latin typeface="Rajdhani" panose="020B0604020202020204" charset="0"/>
                <a:cs typeface="Rajdhani" panose="020B0604020202020204" charset="0"/>
              </a:rPr>
              <a:t>In a fully connected region ,we will connect all the inputs to neurons.</a:t>
            </a:r>
          </a:p>
          <a:p>
            <a:pPr marL="152400" indent="0"/>
            <a:endParaRPr lang="en-IN" b="1" dirty="0">
              <a:latin typeface="Rajdhani" panose="020B0604020202020204" charset="0"/>
              <a:cs typeface="Rajdhani" panose="020B0604020202020204" charset="0"/>
            </a:endParaRPr>
          </a:p>
          <a:p>
            <a:pPr marL="152400" indent="0"/>
            <a:r>
              <a:rPr lang="en-IN" sz="1800" b="1" dirty="0">
                <a:latin typeface="Rajdhani" panose="020B0604020202020204" charset="0"/>
                <a:cs typeface="Rajdhani" panose="020B0604020202020204" charset="0"/>
              </a:rPr>
              <a:t>Final Output Layer</a:t>
            </a:r>
          </a:p>
          <a:p>
            <a:pPr marL="152400" indent="0"/>
            <a:r>
              <a:rPr lang="en-IN" b="1" dirty="0">
                <a:latin typeface="Rajdhani" panose="020B0604020202020204" charset="0"/>
                <a:cs typeface="Rajdhani" panose="020B0604020202020204" charset="0"/>
              </a:rPr>
              <a:t>After getting values from fully connected layer , we will connect them to the final layer of neurons.</a:t>
            </a:r>
          </a:p>
          <a:p>
            <a:pPr marL="152400" indent="0"/>
            <a:endParaRPr lang="en-IN" sz="1800" b="1" dirty="0">
              <a:latin typeface="Rajdhani" panose="020B0604020202020204" charset="0"/>
              <a:cs typeface="Rajdhani" panose="020B0604020202020204" charset="0"/>
            </a:endParaRPr>
          </a:p>
          <a:p>
            <a:pPr>
              <a:buFont typeface="Arial" panose="020B0604020202020204" pitchFamily="34" charset="0"/>
              <a:buChar char="•"/>
            </a:pPr>
            <a:endParaRPr lang="en-IN" sz="1800" b="1" dirty="0">
              <a:latin typeface="Rajdhani" panose="020B0604020202020204" charset="0"/>
              <a:cs typeface="Rajdhani" panose="020B0604020202020204" charset="0"/>
            </a:endParaRPr>
          </a:p>
          <a:p>
            <a:endParaRPr lang="en-IN" sz="1800" b="1" dirty="0">
              <a:latin typeface="Rajdhani" panose="020B0604020202020204" charset="0"/>
              <a:cs typeface="Rajdhani" panose="020B0604020202020204" charset="0"/>
            </a:endParaRPr>
          </a:p>
        </p:txBody>
      </p:sp>
      <p:pic>
        <p:nvPicPr>
          <p:cNvPr id="2050" name="Picture 2" descr="Schematic diagram of a basic convolutional neural network (CNN) archite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98083"/>
            <a:ext cx="3999726" cy="22084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953582" y="1739508"/>
            <a:ext cx="2838439" cy="1373321"/>
          </a:xfrm>
          <a:prstGeom prst="rect">
            <a:avLst/>
          </a:prstGeom>
        </p:spPr>
      </p:pic>
      <p:sp>
        <p:nvSpPr>
          <p:cNvPr id="10" name="object 2"/>
          <p:cNvSpPr/>
          <p:nvPr/>
        </p:nvSpPr>
        <p:spPr>
          <a:xfrm>
            <a:off x="4572000" y="2732200"/>
            <a:ext cx="3999726" cy="220842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20271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380219" y="113444"/>
            <a:ext cx="8648240" cy="78814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sz="3200" dirty="0"/>
              <a:t>SOFTWARE AND HARDWARE TOOLS USED</a:t>
            </a:r>
            <a:endParaRPr sz="3200" dirty="0"/>
          </a:p>
        </p:txBody>
      </p:sp>
      <p:sp>
        <p:nvSpPr>
          <p:cNvPr id="3" name="TextBox 2"/>
          <p:cNvSpPr txBox="1"/>
          <p:nvPr/>
        </p:nvSpPr>
        <p:spPr>
          <a:xfrm>
            <a:off x="1212819" y="1187343"/>
            <a:ext cx="6466901" cy="3593291"/>
          </a:xfrm>
          <a:prstGeom prst="rect">
            <a:avLst/>
          </a:prstGeom>
          <a:noFill/>
        </p:spPr>
        <p:txBody>
          <a:bodyPr wrap="square" rtlCol="0">
            <a:spAutoFit/>
          </a:bodyPr>
          <a:lstStyle/>
          <a:p>
            <a:pPr marL="379095" indent="-367030" algn="just">
              <a:spcBef>
                <a:spcPts val="414"/>
              </a:spcBef>
              <a:buClr>
                <a:schemeClr val="tx2"/>
              </a:buClr>
              <a:buFont typeface="Arial"/>
              <a:buChar char="●"/>
              <a:tabLst>
                <a:tab pos="379095" algn="l"/>
                <a:tab pos="379730" algn="l"/>
              </a:tabLst>
            </a:pPr>
            <a:r>
              <a:rPr lang="en-IN" sz="2100" b="1" spc="-5" dirty="0">
                <a:solidFill>
                  <a:schemeClr val="tx2"/>
                </a:solidFill>
                <a:latin typeface="Rajdhani" panose="020B0604020202020204" charset="0"/>
                <a:cs typeface="Rajdhani" panose="020B0604020202020204" charset="0"/>
              </a:rPr>
              <a:t>Python</a:t>
            </a:r>
            <a:r>
              <a:rPr lang="en-IN" sz="2100" b="1" spc="-15" dirty="0">
                <a:solidFill>
                  <a:schemeClr val="tx2"/>
                </a:solidFill>
                <a:latin typeface="Rajdhani" panose="020B0604020202020204" charset="0"/>
                <a:cs typeface="Rajdhani" panose="020B0604020202020204" charset="0"/>
              </a:rPr>
              <a:t> </a:t>
            </a:r>
            <a:r>
              <a:rPr lang="en-IN" sz="2100" b="1" dirty="0">
                <a:solidFill>
                  <a:schemeClr val="tx2"/>
                </a:solidFill>
                <a:latin typeface="Rajdhani" panose="020B0604020202020204" charset="0"/>
                <a:cs typeface="Rajdhani" panose="020B0604020202020204" charset="0"/>
              </a:rPr>
              <a:t>3.6.6</a:t>
            </a:r>
          </a:p>
          <a:p>
            <a:pPr marL="379095" indent="-367030" algn="just">
              <a:spcBef>
                <a:spcPts val="315"/>
              </a:spcBef>
              <a:buClr>
                <a:schemeClr val="tx2"/>
              </a:buClr>
              <a:buFont typeface="Arial"/>
              <a:buChar char="●"/>
              <a:tabLst>
                <a:tab pos="379095" algn="l"/>
                <a:tab pos="379730" algn="l"/>
              </a:tabLst>
            </a:pPr>
            <a:r>
              <a:rPr lang="en-IN" sz="2100" b="1" spc="-5" dirty="0">
                <a:solidFill>
                  <a:schemeClr val="tx2"/>
                </a:solidFill>
                <a:latin typeface="Rajdhani" panose="020B0604020202020204" charset="0"/>
                <a:cs typeface="Rajdhani" panose="020B0604020202020204" charset="0"/>
              </a:rPr>
              <a:t>TensorFlow</a:t>
            </a:r>
            <a:r>
              <a:rPr lang="en-IN" sz="2100" b="1" spc="-80" dirty="0">
                <a:solidFill>
                  <a:schemeClr val="tx2"/>
                </a:solidFill>
                <a:latin typeface="Rajdhani" panose="020B0604020202020204" charset="0"/>
                <a:cs typeface="Rajdhani" panose="020B0604020202020204" charset="0"/>
              </a:rPr>
              <a:t> </a:t>
            </a:r>
            <a:r>
              <a:rPr lang="en-IN" sz="2100" b="1" dirty="0">
                <a:solidFill>
                  <a:schemeClr val="tx2"/>
                </a:solidFill>
                <a:latin typeface="Rajdhani" panose="020B0604020202020204" charset="0"/>
                <a:cs typeface="Rajdhani" panose="020B0604020202020204" charset="0"/>
              </a:rPr>
              <a:t>1.11.0</a:t>
            </a:r>
          </a:p>
          <a:p>
            <a:pPr marL="379095" indent="-367030" algn="just">
              <a:spcBef>
                <a:spcPts val="315"/>
              </a:spcBef>
              <a:buClr>
                <a:schemeClr val="tx2"/>
              </a:buClr>
              <a:buFont typeface="Arial"/>
              <a:buChar char="●"/>
              <a:tabLst>
                <a:tab pos="377825" algn="l"/>
                <a:tab pos="379413" algn="l"/>
                <a:tab pos="2519363" algn="l"/>
              </a:tabLst>
            </a:pPr>
            <a:r>
              <a:rPr lang="en-IN" sz="2100" b="1" spc="-5" dirty="0">
                <a:solidFill>
                  <a:schemeClr val="tx2"/>
                </a:solidFill>
                <a:latin typeface="Rajdhani" panose="020B0604020202020204" charset="0"/>
                <a:cs typeface="Rajdhani" panose="020B0604020202020204" charset="0"/>
              </a:rPr>
              <a:t>OpenCV</a:t>
            </a:r>
            <a:r>
              <a:rPr lang="en-IN" sz="2100" b="1" spc="-45" dirty="0">
                <a:solidFill>
                  <a:schemeClr val="tx2"/>
                </a:solidFill>
                <a:latin typeface="Rajdhani" panose="020B0604020202020204" charset="0"/>
                <a:cs typeface="Rajdhani" panose="020B0604020202020204" charset="0"/>
              </a:rPr>
              <a:t> </a:t>
            </a:r>
            <a:r>
              <a:rPr lang="en-IN" sz="2100" b="1" dirty="0">
                <a:solidFill>
                  <a:schemeClr val="tx2"/>
                </a:solidFill>
                <a:latin typeface="Rajdhani" panose="020B0604020202020204" charset="0"/>
                <a:cs typeface="Rajdhani" panose="020B0604020202020204" charset="0"/>
              </a:rPr>
              <a:t>3.7.0</a:t>
            </a:r>
          </a:p>
          <a:p>
            <a:pPr marL="379095" indent="-367030" algn="just">
              <a:spcBef>
                <a:spcPts val="315"/>
              </a:spcBef>
              <a:buClr>
                <a:schemeClr val="tx2"/>
              </a:buClr>
              <a:buFont typeface="Arial"/>
              <a:buChar char="●"/>
              <a:tabLst>
                <a:tab pos="379095" algn="l"/>
                <a:tab pos="379730" algn="l"/>
              </a:tabLst>
            </a:pPr>
            <a:r>
              <a:rPr lang="en-IN" sz="2100" b="1" spc="-5" dirty="0">
                <a:solidFill>
                  <a:schemeClr val="tx2"/>
                </a:solidFill>
                <a:latin typeface="Rajdhani" panose="020B0604020202020204" charset="0"/>
                <a:cs typeface="Rajdhani" panose="020B0604020202020204" charset="0"/>
              </a:rPr>
              <a:t>NumPy</a:t>
            </a:r>
            <a:r>
              <a:rPr lang="en-IN" sz="2100" b="1" spc="-20" dirty="0">
                <a:solidFill>
                  <a:schemeClr val="tx2"/>
                </a:solidFill>
                <a:latin typeface="Rajdhani" panose="020B0604020202020204" charset="0"/>
                <a:cs typeface="Rajdhani" panose="020B0604020202020204" charset="0"/>
              </a:rPr>
              <a:t> </a:t>
            </a:r>
            <a:r>
              <a:rPr lang="en-IN" sz="2100" b="1" dirty="0">
                <a:solidFill>
                  <a:schemeClr val="tx2"/>
                </a:solidFill>
                <a:latin typeface="Rajdhani" panose="020B0604020202020204" charset="0"/>
                <a:cs typeface="Rajdhani" panose="020B0604020202020204" charset="0"/>
              </a:rPr>
              <a:t>1.15.3</a:t>
            </a:r>
          </a:p>
          <a:p>
            <a:pPr marL="379095" indent="-367030" algn="just">
              <a:spcBef>
                <a:spcPts val="315"/>
              </a:spcBef>
              <a:buClr>
                <a:schemeClr val="tx2"/>
              </a:buClr>
              <a:buFont typeface="Arial"/>
              <a:buChar char="●"/>
              <a:tabLst>
                <a:tab pos="379095" algn="l"/>
                <a:tab pos="379730" algn="l"/>
              </a:tabLst>
            </a:pPr>
            <a:r>
              <a:rPr lang="en-IN" sz="2100" b="1" spc="-5" dirty="0">
                <a:solidFill>
                  <a:schemeClr val="tx2"/>
                </a:solidFill>
                <a:latin typeface="Rajdhani" panose="020B0604020202020204" charset="0"/>
                <a:cs typeface="Rajdhani" panose="020B0604020202020204" charset="0"/>
              </a:rPr>
              <a:t>Matplotlib</a:t>
            </a:r>
            <a:r>
              <a:rPr lang="en-IN" sz="2100" b="1" spc="-100" dirty="0">
                <a:solidFill>
                  <a:schemeClr val="tx2"/>
                </a:solidFill>
                <a:latin typeface="Rajdhani" panose="020B0604020202020204" charset="0"/>
                <a:cs typeface="Rajdhani" panose="020B0604020202020204" charset="0"/>
              </a:rPr>
              <a:t> </a:t>
            </a:r>
            <a:r>
              <a:rPr lang="en-IN" sz="2100" b="1" dirty="0">
                <a:solidFill>
                  <a:schemeClr val="tx2"/>
                </a:solidFill>
                <a:latin typeface="Rajdhani" panose="020B0604020202020204" charset="0"/>
                <a:cs typeface="Rajdhani" panose="020B0604020202020204" charset="0"/>
              </a:rPr>
              <a:t>3.0.0</a:t>
            </a:r>
          </a:p>
          <a:p>
            <a:pPr marL="379095" indent="-367030" algn="just">
              <a:spcBef>
                <a:spcPts val="315"/>
              </a:spcBef>
              <a:buClr>
                <a:schemeClr val="tx2"/>
              </a:buClr>
              <a:buFont typeface="Arial"/>
              <a:buChar char="●"/>
              <a:tabLst>
                <a:tab pos="379095" algn="l"/>
                <a:tab pos="379730" algn="l"/>
              </a:tabLst>
            </a:pPr>
            <a:r>
              <a:rPr lang="en-IN" sz="2100" b="1" spc="-5" dirty="0" err="1">
                <a:solidFill>
                  <a:schemeClr val="tx2"/>
                </a:solidFill>
                <a:latin typeface="Rajdhani" panose="020B0604020202020204" charset="0"/>
                <a:cs typeface="Rajdhani" panose="020B0604020202020204" charset="0"/>
              </a:rPr>
              <a:t>Hunspell</a:t>
            </a:r>
            <a:r>
              <a:rPr lang="en-IN" sz="2100" b="1" spc="-100" dirty="0">
                <a:solidFill>
                  <a:schemeClr val="tx2"/>
                </a:solidFill>
                <a:latin typeface="Rajdhani" panose="020B0604020202020204" charset="0"/>
                <a:cs typeface="Rajdhani" panose="020B0604020202020204" charset="0"/>
              </a:rPr>
              <a:t> </a:t>
            </a:r>
            <a:r>
              <a:rPr lang="en-IN" sz="2100" b="1" dirty="0">
                <a:solidFill>
                  <a:schemeClr val="tx2"/>
                </a:solidFill>
                <a:latin typeface="Rajdhani" panose="020B0604020202020204" charset="0"/>
                <a:cs typeface="Rajdhani" panose="020B0604020202020204" charset="0"/>
              </a:rPr>
              <a:t>2.0.2</a:t>
            </a:r>
          </a:p>
          <a:p>
            <a:pPr marL="379095" indent="-367030" algn="just">
              <a:spcBef>
                <a:spcPts val="315"/>
              </a:spcBef>
              <a:buClr>
                <a:schemeClr val="tx2"/>
              </a:buClr>
              <a:buFont typeface="Arial"/>
              <a:buChar char="●"/>
              <a:tabLst>
                <a:tab pos="379095" algn="l"/>
                <a:tab pos="379730" algn="l"/>
              </a:tabLst>
            </a:pPr>
            <a:r>
              <a:rPr lang="en-IN" sz="2100" b="1" spc="-5" dirty="0" err="1">
                <a:solidFill>
                  <a:schemeClr val="tx2"/>
                </a:solidFill>
                <a:latin typeface="Rajdhani" panose="020B0604020202020204" charset="0"/>
                <a:cs typeface="Rajdhani" panose="020B0604020202020204" charset="0"/>
              </a:rPr>
              <a:t>Keras</a:t>
            </a:r>
            <a:r>
              <a:rPr lang="en-IN" sz="2100" b="1" spc="-100" dirty="0">
                <a:solidFill>
                  <a:schemeClr val="tx2"/>
                </a:solidFill>
                <a:latin typeface="Rajdhani" panose="020B0604020202020204" charset="0"/>
                <a:cs typeface="Rajdhani" panose="020B0604020202020204" charset="0"/>
              </a:rPr>
              <a:t> </a:t>
            </a:r>
            <a:r>
              <a:rPr lang="en-IN" sz="2100" b="1" dirty="0">
                <a:solidFill>
                  <a:schemeClr val="tx2"/>
                </a:solidFill>
                <a:latin typeface="Rajdhani" panose="020B0604020202020204" charset="0"/>
                <a:cs typeface="Rajdhani" panose="020B0604020202020204" charset="0"/>
              </a:rPr>
              <a:t>2.2.1</a:t>
            </a:r>
          </a:p>
          <a:p>
            <a:pPr marL="379095" indent="-367030" algn="just">
              <a:spcBef>
                <a:spcPts val="315"/>
              </a:spcBef>
              <a:buClr>
                <a:schemeClr val="tx2"/>
              </a:buClr>
              <a:buFont typeface="Arial"/>
              <a:buChar char="●"/>
              <a:tabLst>
                <a:tab pos="379095" algn="l"/>
                <a:tab pos="379730" algn="l"/>
              </a:tabLst>
            </a:pPr>
            <a:r>
              <a:rPr lang="en-IN" sz="2100" b="1" dirty="0">
                <a:solidFill>
                  <a:schemeClr val="tx2"/>
                </a:solidFill>
                <a:latin typeface="Rajdhani" panose="020B0604020202020204" charset="0"/>
                <a:cs typeface="Rajdhani" panose="020B0604020202020204" charset="0"/>
              </a:rPr>
              <a:t>Camera: Good quality, 3MP, Ram: Minimum 8GB or higher , GPU: 4GB dedicated ,Processor: Intel Pentium 4 or higher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A954F-A6F4-7194-4E2A-31D4F74097EB}"/>
              </a:ext>
            </a:extLst>
          </p:cNvPr>
          <p:cNvSpPr>
            <a:spLocks noGrp="1"/>
          </p:cNvSpPr>
          <p:nvPr>
            <p:ph type="title"/>
          </p:nvPr>
        </p:nvSpPr>
        <p:spPr>
          <a:xfrm>
            <a:off x="1325890" y="1421100"/>
            <a:ext cx="4560560" cy="1729800"/>
          </a:xfrm>
        </p:spPr>
        <p:txBody>
          <a:bodyPr/>
          <a:lstStyle/>
          <a:p>
            <a:r>
              <a:rPr lang="en-IN" dirty="0"/>
              <a:t>PROJECT IMPLEMENTATION </a:t>
            </a:r>
          </a:p>
        </p:txBody>
      </p:sp>
    </p:spTree>
    <p:extLst>
      <p:ext uri="{BB962C8B-B14F-4D97-AF65-F5344CB8AC3E}">
        <p14:creationId xmlns:p14="http://schemas.microsoft.com/office/powerpoint/2010/main" val="846459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8734" y="374710"/>
            <a:ext cx="7704000" cy="572700"/>
          </a:xfrm>
        </p:spPr>
        <p:txBody>
          <a:bodyPr/>
          <a:lstStyle/>
          <a:p>
            <a:r>
              <a:rPr lang="en-IN" sz="4800" dirty="0"/>
              <a:t>PROJECT IMPLEMENTATION </a:t>
            </a:r>
            <a:endParaRPr lang="en-IN" sz="3200" dirty="0"/>
          </a:p>
        </p:txBody>
      </p:sp>
      <p:grpSp>
        <p:nvGrpSpPr>
          <p:cNvPr id="4" name="object 3">
            <a:extLst>
              <a:ext uri="{FF2B5EF4-FFF2-40B4-BE49-F238E27FC236}">
                <a16:creationId xmlns:a16="http://schemas.microsoft.com/office/drawing/2014/main" id="{F27FC67D-E38C-1D86-F47A-E766C4DA6690}"/>
              </a:ext>
            </a:extLst>
          </p:cNvPr>
          <p:cNvGrpSpPr/>
          <p:nvPr/>
        </p:nvGrpSpPr>
        <p:grpSpPr>
          <a:xfrm>
            <a:off x="260850" y="163364"/>
            <a:ext cx="746125" cy="46355"/>
            <a:chOff x="830391" y="1191255"/>
            <a:chExt cx="746125" cy="46355"/>
          </a:xfrm>
        </p:grpSpPr>
        <p:sp>
          <p:nvSpPr>
            <p:cNvPr id="5" name="object 4">
              <a:extLst>
                <a:ext uri="{FF2B5EF4-FFF2-40B4-BE49-F238E27FC236}">
                  <a16:creationId xmlns:a16="http://schemas.microsoft.com/office/drawing/2014/main" id="{72DF2166-7A5E-E007-1B80-CB4B1B2BA12A}"/>
                </a:ext>
              </a:extLst>
            </p:cNvPr>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6" name="object 5">
              <a:extLst>
                <a:ext uri="{FF2B5EF4-FFF2-40B4-BE49-F238E27FC236}">
                  <a16:creationId xmlns:a16="http://schemas.microsoft.com/office/drawing/2014/main" id="{718C65C2-C0A6-9C16-2C44-06E5B22CD280}"/>
                </a:ext>
              </a:extLst>
            </p:cNvPr>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grpSp>
      <p:pic>
        <p:nvPicPr>
          <p:cNvPr id="8" name="object 7">
            <a:extLst>
              <a:ext uri="{FF2B5EF4-FFF2-40B4-BE49-F238E27FC236}">
                <a16:creationId xmlns:a16="http://schemas.microsoft.com/office/drawing/2014/main" id="{9CAC77DD-9DAD-3D1E-6F19-4D4AEC5D43E9}"/>
              </a:ext>
            </a:extLst>
          </p:cNvPr>
          <p:cNvPicPr/>
          <p:nvPr/>
        </p:nvPicPr>
        <p:blipFill>
          <a:blip r:embed="rId2" cstate="print"/>
          <a:stretch>
            <a:fillRect/>
          </a:stretch>
        </p:blipFill>
        <p:spPr>
          <a:xfrm>
            <a:off x="3658747" y="1924737"/>
            <a:ext cx="2125916" cy="2194824"/>
          </a:xfrm>
          <a:prstGeom prst="rect">
            <a:avLst/>
          </a:prstGeom>
        </p:spPr>
      </p:pic>
      <p:pic>
        <p:nvPicPr>
          <p:cNvPr id="9" name="object 8">
            <a:extLst>
              <a:ext uri="{FF2B5EF4-FFF2-40B4-BE49-F238E27FC236}">
                <a16:creationId xmlns:a16="http://schemas.microsoft.com/office/drawing/2014/main" id="{DEC16B8C-14D8-CB7E-8EFF-5532697345C4}"/>
              </a:ext>
            </a:extLst>
          </p:cNvPr>
          <p:cNvPicPr/>
          <p:nvPr/>
        </p:nvPicPr>
        <p:blipFill>
          <a:blip r:embed="rId3" cstate="print"/>
          <a:stretch>
            <a:fillRect/>
          </a:stretch>
        </p:blipFill>
        <p:spPr>
          <a:xfrm>
            <a:off x="6790156" y="2097961"/>
            <a:ext cx="1642578" cy="1968262"/>
          </a:xfrm>
          <a:prstGeom prst="rect">
            <a:avLst/>
          </a:prstGeom>
        </p:spPr>
      </p:pic>
      <p:grpSp>
        <p:nvGrpSpPr>
          <p:cNvPr id="10" name="object 9">
            <a:extLst>
              <a:ext uri="{FF2B5EF4-FFF2-40B4-BE49-F238E27FC236}">
                <a16:creationId xmlns:a16="http://schemas.microsoft.com/office/drawing/2014/main" id="{A70FFBA8-73E4-F274-B434-B6CD4C605C40}"/>
              </a:ext>
            </a:extLst>
          </p:cNvPr>
          <p:cNvGrpSpPr/>
          <p:nvPr/>
        </p:nvGrpSpPr>
        <p:grpSpPr>
          <a:xfrm>
            <a:off x="2732528" y="2941287"/>
            <a:ext cx="885825" cy="171450"/>
            <a:chOff x="2696912" y="2923612"/>
            <a:chExt cx="885825" cy="171450"/>
          </a:xfrm>
        </p:grpSpPr>
        <p:sp>
          <p:nvSpPr>
            <p:cNvPr id="11" name="object 10">
              <a:extLst>
                <a:ext uri="{FF2B5EF4-FFF2-40B4-BE49-F238E27FC236}">
                  <a16:creationId xmlns:a16="http://schemas.microsoft.com/office/drawing/2014/main" id="{E7649C8A-F4A0-C39B-16C1-61798530B402}"/>
                </a:ext>
              </a:extLst>
            </p:cNvPr>
            <p:cNvSpPr/>
            <p:nvPr/>
          </p:nvSpPr>
          <p:spPr>
            <a:xfrm>
              <a:off x="2701675" y="2928374"/>
              <a:ext cx="876300" cy="161925"/>
            </a:xfrm>
            <a:custGeom>
              <a:avLst/>
              <a:gdLst/>
              <a:ahLst/>
              <a:cxnLst/>
              <a:rect l="l" t="t" r="r" b="b"/>
              <a:pathLst>
                <a:path w="876300" h="161925">
                  <a:moveTo>
                    <a:pt x="795449" y="161699"/>
                  </a:moveTo>
                  <a:lnTo>
                    <a:pt x="795449" y="121274"/>
                  </a:lnTo>
                  <a:lnTo>
                    <a:pt x="0" y="121274"/>
                  </a:lnTo>
                  <a:lnTo>
                    <a:pt x="0" y="40424"/>
                  </a:lnTo>
                  <a:lnTo>
                    <a:pt x="795449" y="40424"/>
                  </a:lnTo>
                  <a:lnTo>
                    <a:pt x="795449" y="0"/>
                  </a:lnTo>
                  <a:lnTo>
                    <a:pt x="876299" y="80849"/>
                  </a:lnTo>
                  <a:lnTo>
                    <a:pt x="795449" y="161699"/>
                  </a:lnTo>
                  <a:close/>
                </a:path>
              </a:pathLst>
            </a:custGeom>
            <a:solidFill>
              <a:srgbClr val="E9EDEE"/>
            </a:solidFill>
          </p:spPr>
          <p:txBody>
            <a:bodyPr wrap="square" lIns="0" tIns="0" rIns="0" bIns="0" rtlCol="0"/>
            <a:lstStyle/>
            <a:p>
              <a:endParaRPr/>
            </a:p>
          </p:txBody>
        </p:sp>
        <p:sp>
          <p:nvSpPr>
            <p:cNvPr id="12" name="object 11">
              <a:extLst>
                <a:ext uri="{FF2B5EF4-FFF2-40B4-BE49-F238E27FC236}">
                  <a16:creationId xmlns:a16="http://schemas.microsoft.com/office/drawing/2014/main" id="{CBE309D8-E60E-7B7F-ACEA-4C187B49C70F}"/>
                </a:ext>
              </a:extLst>
            </p:cNvPr>
            <p:cNvSpPr/>
            <p:nvPr/>
          </p:nvSpPr>
          <p:spPr>
            <a:xfrm>
              <a:off x="2701675" y="2928374"/>
              <a:ext cx="876300" cy="161925"/>
            </a:xfrm>
            <a:custGeom>
              <a:avLst/>
              <a:gdLst/>
              <a:ahLst/>
              <a:cxnLst/>
              <a:rect l="l" t="t" r="r" b="b"/>
              <a:pathLst>
                <a:path w="876300" h="161925">
                  <a:moveTo>
                    <a:pt x="0" y="40424"/>
                  </a:moveTo>
                  <a:lnTo>
                    <a:pt x="795449" y="40424"/>
                  </a:lnTo>
                  <a:lnTo>
                    <a:pt x="795449" y="0"/>
                  </a:lnTo>
                  <a:lnTo>
                    <a:pt x="876299" y="80849"/>
                  </a:lnTo>
                  <a:lnTo>
                    <a:pt x="795449" y="161699"/>
                  </a:lnTo>
                  <a:lnTo>
                    <a:pt x="795449" y="121274"/>
                  </a:lnTo>
                  <a:lnTo>
                    <a:pt x="0" y="121274"/>
                  </a:lnTo>
                  <a:lnTo>
                    <a:pt x="0" y="40424"/>
                  </a:lnTo>
                  <a:close/>
                </a:path>
              </a:pathLst>
            </a:custGeom>
            <a:ln w="9524">
              <a:solidFill>
                <a:srgbClr val="1A1A1A"/>
              </a:solidFill>
            </a:ln>
          </p:spPr>
          <p:txBody>
            <a:bodyPr wrap="square" lIns="0" tIns="0" rIns="0" bIns="0" rtlCol="0"/>
            <a:lstStyle/>
            <a:p>
              <a:endParaRPr/>
            </a:p>
          </p:txBody>
        </p:sp>
      </p:grpSp>
      <p:grpSp>
        <p:nvGrpSpPr>
          <p:cNvPr id="13" name="object 12">
            <a:extLst>
              <a:ext uri="{FF2B5EF4-FFF2-40B4-BE49-F238E27FC236}">
                <a16:creationId xmlns:a16="http://schemas.microsoft.com/office/drawing/2014/main" id="{2BA36A92-1A82-C270-5BD8-C6AC6966EBA5}"/>
              </a:ext>
            </a:extLst>
          </p:cNvPr>
          <p:cNvGrpSpPr/>
          <p:nvPr/>
        </p:nvGrpSpPr>
        <p:grpSpPr>
          <a:xfrm>
            <a:off x="5860687" y="2936525"/>
            <a:ext cx="659765" cy="171450"/>
            <a:chOff x="5860687" y="2936525"/>
            <a:chExt cx="659765" cy="171450"/>
          </a:xfrm>
        </p:grpSpPr>
        <p:sp>
          <p:nvSpPr>
            <p:cNvPr id="14" name="object 13">
              <a:extLst>
                <a:ext uri="{FF2B5EF4-FFF2-40B4-BE49-F238E27FC236}">
                  <a16:creationId xmlns:a16="http://schemas.microsoft.com/office/drawing/2014/main" id="{5266C07D-6D9A-8B8A-A070-E70A549C797E}"/>
                </a:ext>
              </a:extLst>
            </p:cNvPr>
            <p:cNvSpPr/>
            <p:nvPr/>
          </p:nvSpPr>
          <p:spPr>
            <a:xfrm>
              <a:off x="5865450" y="2941287"/>
              <a:ext cx="650240" cy="161925"/>
            </a:xfrm>
            <a:custGeom>
              <a:avLst/>
              <a:gdLst/>
              <a:ahLst/>
              <a:cxnLst/>
              <a:rect l="l" t="t" r="r" b="b"/>
              <a:pathLst>
                <a:path w="650240" h="161925">
                  <a:moveTo>
                    <a:pt x="568949" y="161699"/>
                  </a:moveTo>
                  <a:lnTo>
                    <a:pt x="568949" y="121274"/>
                  </a:lnTo>
                  <a:lnTo>
                    <a:pt x="0" y="121274"/>
                  </a:lnTo>
                  <a:lnTo>
                    <a:pt x="0" y="40424"/>
                  </a:lnTo>
                  <a:lnTo>
                    <a:pt x="568949" y="40424"/>
                  </a:lnTo>
                  <a:lnTo>
                    <a:pt x="568949" y="0"/>
                  </a:lnTo>
                  <a:lnTo>
                    <a:pt x="649799" y="80849"/>
                  </a:lnTo>
                  <a:lnTo>
                    <a:pt x="568949" y="161699"/>
                  </a:lnTo>
                  <a:close/>
                </a:path>
              </a:pathLst>
            </a:custGeom>
            <a:solidFill>
              <a:srgbClr val="E9EDEE"/>
            </a:solidFill>
          </p:spPr>
          <p:txBody>
            <a:bodyPr wrap="square" lIns="0" tIns="0" rIns="0" bIns="0" rtlCol="0"/>
            <a:lstStyle/>
            <a:p>
              <a:endParaRPr/>
            </a:p>
          </p:txBody>
        </p:sp>
        <p:sp>
          <p:nvSpPr>
            <p:cNvPr id="15" name="object 14">
              <a:extLst>
                <a:ext uri="{FF2B5EF4-FFF2-40B4-BE49-F238E27FC236}">
                  <a16:creationId xmlns:a16="http://schemas.microsoft.com/office/drawing/2014/main" id="{AF3EC801-C819-DC7C-0C5A-37CEC32B35E6}"/>
                </a:ext>
              </a:extLst>
            </p:cNvPr>
            <p:cNvSpPr/>
            <p:nvPr/>
          </p:nvSpPr>
          <p:spPr>
            <a:xfrm>
              <a:off x="5865450" y="2941287"/>
              <a:ext cx="650240" cy="161925"/>
            </a:xfrm>
            <a:custGeom>
              <a:avLst/>
              <a:gdLst/>
              <a:ahLst/>
              <a:cxnLst/>
              <a:rect l="l" t="t" r="r" b="b"/>
              <a:pathLst>
                <a:path w="650240" h="161925">
                  <a:moveTo>
                    <a:pt x="0" y="40424"/>
                  </a:moveTo>
                  <a:lnTo>
                    <a:pt x="568949" y="40424"/>
                  </a:lnTo>
                  <a:lnTo>
                    <a:pt x="568949" y="0"/>
                  </a:lnTo>
                  <a:lnTo>
                    <a:pt x="649799" y="80849"/>
                  </a:lnTo>
                  <a:lnTo>
                    <a:pt x="568949" y="161699"/>
                  </a:lnTo>
                  <a:lnTo>
                    <a:pt x="568949" y="121274"/>
                  </a:lnTo>
                  <a:lnTo>
                    <a:pt x="0" y="121274"/>
                  </a:lnTo>
                  <a:lnTo>
                    <a:pt x="0" y="40424"/>
                  </a:lnTo>
                  <a:close/>
                </a:path>
              </a:pathLst>
            </a:custGeom>
            <a:ln w="9524">
              <a:solidFill>
                <a:srgbClr val="1A1A1A"/>
              </a:solidFill>
            </a:ln>
          </p:spPr>
          <p:txBody>
            <a:bodyPr wrap="square" lIns="0" tIns="0" rIns="0" bIns="0" rtlCol="0"/>
            <a:lstStyle/>
            <a:p>
              <a:endParaRPr/>
            </a:p>
          </p:txBody>
        </p:sp>
      </p:grpSp>
      <p:sp>
        <p:nvSpPr>
          <p:cNvPr id="16" name="object 15">
            <a:extLst>
              <a:ext uri="{FF2B5EF4-FFF2-40B4-BE49-F238E27FC236}">
                <a16:creationId xmlns:a16="http://schemas.microsoft.com/office/drawing/2014/main" id="{2A5CF88D-9F68-B0FC-EAF8-0FBB1CE589C0}"/>
              </a:ext>
            </a:extLst>
          </p:cNvPr>
          <p:cNvSpPr txBox="1"/>
          <p:nvPr/>
        </p:nvSpPr>
        <p:spPr>
          <a:xfrm>
            <a:off x="270852" y="1438672"/>
            <a:ext cx="2423774" cy="382156"/>
          </a:xfrm>
          <a:prstGeom prst="rect">
            <a:avLst/>
          </a:prstGeom>
        </p:spPr>
        <p:txBody>
          <a:bodyPr vert="horz" wrap="square" lIns="0" tIns="12700" rIns="0" bIns="0" rtlCol="0">
            <a:spAutoFit/>
          </a:bodyPr>
          <a:lstStyle/>
          <a:p>
            <a:pPr marL="12700">
              <a:lnSpc>
                <a:spcPct val="100000"/>
              </a:lnSpc>
              <a:spcBef>
                <a:spcPts val="100"/>
              </a:spcBef>
            </a:pPr>
            <a:r>
              <a:rPr sz="2400" b="1" spc="-100" dirty="0">
                <a:solidFill>
                  <a:schemeClr val="tx2"/>
                </a:solidFill>
                <a:latin typeface="Rajdhani" panose="020B0604020202020204" charset="0"/>
                <a:cs typeface="Rajdhani" panose="020B0604020202020204" charset="0"/>
              </a:rPr>
              <a:t>Capturin</a:t>
            </a:r>
            <a:r>
              <a:rPr sz="2400" b="1" spc="-110" dirty="0">
                <a:solidFill>
                  <a:schemeClr val="tx2"/>
                </a:solidFill>
                <a:latin typeface="Rajdhani" panose="020B0604020202020204" charset="0"/>
                <a:cs typeface="Rajdhani" panose="020B0604020202020204" charset="0"/>
              </a:rPr>
              <a:t>g</a:t>
            </a:r>
            <a:r>
              <a:rPr sz="2400" b="1" spc="-185" dirty="0">
                <a:solidFill>
                  <a:schemeClr val="tx2"/>
                </a:solidFill>
                <a:latin typeface="Rajdhani" panose="020B0604020202020204" charset="0"/>
                <a:cs typeface="Rajdhani" panose="020B0604020202020204" charset="0"/>
              </a:rPr>
              <a:t> </a:t>
            </a:r>
            <a:r>
              <a:rPr sz="2400" b="1" spc="-150" dirty="0">
                <a:solidFill>
                  <a:schemeClr val="tx2"/>
                </a:solidFill>
                <a:latin typeface="Rajdhani" panose="020B0604020202020204" charset="0"/>
                <a:cs typeface="Rajdhani" panose="020B0604020202020204" charset="0"/>
              </a:rPr>
              <a:t>Raw</a:t>
            </a:r>
            <a:r>
              <a:rPr sz="2400" b="1" spc="-180" dirty="0">
                <a:solidFill>
                  <a:schemeClr val="tx2"/>
                </a:solidFill>
                <a:latin typeface="Rajdhani" panose="020B0604020202020204" charset="0"/>
                <a:cs typeface="Rajdhani" panose="020B0604020202020204" charset="0"/>
              </a:rPr>
              <a:t> </a:t>
            </a:r>
            <a:r>
              <a:rPr sz="2400" b="1" spc="-190" dirty="0">
                <a:solidFill>
                  <a:schemeClr val="tx2"/>
                </a:solidFill>
                <a:latin typeface="Rajdhani" panose="020B0604020202020204" charset="0"/>
                <a:cs typeface="Rajdhani" panose="020B0604020202020204" charset="0"/>
              </a:rPr>
              <a:t>Image</a:t>
            </a:r>
            <a:endParaRPr sz="2400" dirty="0">
              <a:solidFill>
                <a:schemeClr val="tx2"/>
              </a:solidFill>
              <a:latin typeface="Rajdhani" panose="020B0604020202020204" charset="0"/>
              <a:cs typeface="Rajdhani" panose="020B0604020202020204" charset="0"/>
            </a:endParaRPr>
          </a:p>
        </p:txBody>
      </p:sp>
      <p:sp>
        <p:nvSpPr>
          <p:cNvPr id="17" name="object 16">
            <a:extLst>
              <a:ext uri="{FF2B5EF4-FFF2-40B4-BE49-F238E27FC236}">
                <a16:creationId xmlns:a16="http://schemas.microsoft.com/office/drawing/2014/main" id="{62B10BF4-0E94-503F-F1CB-AA76F00929F2}"/>
              </a:ext>
            </a:extLst>
          </p:cNvPr>
          <p:cNvSpPr txBox="1"/>
          <p:nvPr/>
        </p:nvSpPr>
        <p:spPr>
          <a:xfrm>
            <a:off x="3739534" y="1469449"/>
            <a:ext cx="2125916" cy="320601"/>
          </a:xfrm>
          <a:prstGeom prst="rect">
            <a:avLst/>
          </a:prstGeom>
        </p:spPr>
        <p:txBody>
          <a:bodyPr vert="horz" wrap="square" lIns="0" tIns="12700" rIns="0" bIns="0" rtlCol="0">
            <a:spAutoFit/>
          </a:bodyPr>
          <a:lstStyle/>
          <a:p>
            <a:pPr marL="12700">
              <a:lnSpc>
                <a:spcPct val="100000"/>
              </a:lnSpc>
              <a:spcBef>
                <a:spcPts val="100"/>
              </a:spcBef>
            </a:pPr>
            <a:r>
              <a:rPr sz="2000" b="1" spc="-75" dirty="0">
                <a:solidFill>
                  <a:schemeClr val="tx2"/>
                </a:solidFill>
                <a:latin typeface="Tahoma"/>
                <a:cs typeface="Tahoma"/>
              </a:rPr>
              <a:t>Gray</a:t>
            </a:r>
            <a:r>
              <a:rPr sz="2000" b="1" spc="-180" dirty="0">
                <a:solidFill>
                  <a:schemeClr val="tx2"/>
                </a:solidFill>
                <a:latin typeface="Tahoma"/>
                <a:cs typeface="Tahoma"/>
              </a:rPr>
              <a:t> </a:t>
            </a:r>
            <a:r>
              <a:rPr sz="2000" b="1" spc="-114" dirty="0">
                <a:solidFill>
                  <a:schemeClr val="tx2"/>
                </a:solidFill>
                <a:latin typeface="Tahoma"/>
                <a:cs typeface="Tahoma"/>
              </a:rPr>
              <a:t>Scal</a:t>
            </a:r>
            <a:r>
              <a:rPr sz="2000" b="1" spc="-130" dirty="0">
                <a:solidFill>
                  <a:schemeClr val="tx2"/>
                </a:solidFill>
                <a:latin typeface="Tahoma"/>
                <a:cs typeface="Tahoma"/>
              </a:rPr>
              <a:t>e</a:t>
            </a:r>
            <a:r>
              <a:rPr sz="2000" b="1" spc="-185" dirty="0">
                <a:solidFill>
                  <a:schemeClr val="tx2"/>
                </a:solidFill>
                <a:latin typeface="Tahoma"/>
                <a:cs typeface="Tahoma"/>
              </a:rPr>
              <a:t> </a:t>
            </a:r>
            <a:r>
              <a:rPr sz="2000" b="1" spc="-190" dirty="0">
                <a:solidFill>
                  <a:schemeClr val="tx2"/>
                </a:solidFill>
                <a:latin typeface="Tahoma"/>
                <a:cs typeface="Tahoma"/>
              </a:rPr>
              <a:t>Image</a:t>
            </a:r>
            <a:endParaRPr sz="2000" dirty="0">
              <a:solidFill>
                <a:schemeClr val="tx2"/>
              </a:solidFill>
              <a:latin typeface="Tahoma"/>
              <a:cs typeface="Tahoma"/>
            </a:endParaRPr>
          </a:p>
        </p:txBody>
      </p:sp>
      <p:sp>
        <p:nvSpPr>
          <p:cNvPr id="18" name="object 17">
            <a:extLst>
              <a:ext uri="{FF2B5EF4-FFF2-40B4-BE49-F238E27FC236}">
                <a16:creationId xmlns:a16="http://schemas.microsoft.com/office/drawing/2014/main" id="{1FE0FAC4-7C2F-EC87-CB9A-567E9A9C0B87}"/>
              </a:ext>
            </a:extLst>
          </p:cNvPr>
          <p:cNvSpPr txBox="1">
            <a:spLocks/>
          </p:cNvSpPr>
          <p:nvPr/>
        </p:nvSpPr>
        <p:spPr>
          <a:xfrm>
            <a:off x="6515690" y="1366380"/>
            <a:ext cx="2357458" cy="583237"/>
          </a:xfrm>
          <a:prstGeom prst="rect">
            <a:avLst/>
          </a:prstGeom>
          <a:noFill/>
          <a:ln>
            <a:noFill/>
          </a:ln>
        </p:spPr>
        <p:txBody>
          <a:bodyPr spcFirstLastPara="1" vert="horz" wrap="square" lIns="0" tIns="10795" rIns="0" bIns="0" rtlCol="0"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pPr marL="845185" marR="5080" indent="-833119" algn="l">
              <a:lnSpc>
                <a:spcPct val="100699"/>
              </a:lnSpc>
              <a:spcBef>
                <a:spcPts val="85"/>
              </a:spcBef>
            </a:pPr>
            <a:r>
              <a:rPr lang="en-IN" sz="1800" spc="-190" dirty="0">
                <a:solidFill>
                  <a:schemeClr val="tx2"/>
                </a:solidFill>
                <a:latin typeface="Tahoma"/>
                <a:cs typeface="Tahoma"/>
              </a:rPr>
              <a:t>Image</a:t>
            </a:r>
            <a:r>
              <a:rPr lang="en-IN" sz="1800" spc="-180" dirty="0">
                <a:solidFill>
                  <a:schemeClr val="tx2"/>
                </a:solidFill>
                <a:latin typeface="Tahoma"/>
                <a:cs typeface="Tahoma"/>
              </a:rPr>
              <a:t> </a:t>
            </a:r>
            <a:r>
              <a:rPr lang="en-IN" sz="1800" spc="-85" dirty="0">
                <a:solidFill>
                  <a:schemeClr val="tx2"/>
                </a:solidFill>
                <a:latin typeface="Tahoma"/>
                <a:cs typeface="Tahoma"/>
              </a:rPr>
              <a:t>Post</a:t>
            </a:r>
            <a:r>
              <a:rPr lang="en-IN" sz="1800" spc="-180" dirty="0">
                <a:solidFill>
                  <a:schemeClr val="tx2"/>
                </a:solidFill>
                <a:latin typeface="Tahoma"/>
                <a:cs typeface="Tahoma"/>
              </a:rPr>
              <a:t> </a:t>
            </a:r>
            <a:r>
              <a:rPr lang="en-IN" sz="1800" spc="-105" dirty="0">
                <a:solidFill>
                  <a:schemeClr val="tx2"/>
                </a:solidFill>
                <a:latin typeface="Tahoma"/>
                <a:cs typeface="Tahoma"/>
              </a:rPr>
              <a:t>Gaussian  </a:t>
            </a:r>
            <a:r>
              <a:rPr lang="en-IN" sz="1800" spc="-80" dirty="0">
                <a:solidFill>
                  <a:schemeClr val="tx2"/>
                </a:solidFill>
                <a:latin typeface="Tahoma"/>
                <a:cs typeface="Tahoma"/>
              </a:rPr>
              <a:t>Blur</a:t>
            </a:r>
            <a:endParaRPr lang="en-IN" sz="1800" dirty="0">
              <a:solidFill>
                <a:schemeClr val="tx2"/>
              </a:solidFill>
              <a:latin typeface="Tahoma"/>
              <a:cs typeface="Tahoma"/>
            </a:endParaRPr>
          </a:p>
        </p:txBody>
      </p:sp>
      <p:pic>
        <p:nvPicPr>
          <p:cNvPr id="20" name="Picture 19">
            <a:extLst>
              <a:ext uri="{FF2B5EF4-FFF2-40B4-BE49-F238E27FC236}">
                <a16:creationId xmlns:a16="http://schemas.microsoft.com/office/drawing/2014/main" id="{62F29A25-374A-5876-4A2D-E146CE38261D}"/>
              </a:ext>
            </a:extLst>
          </p:cNvPr>
          <p:cNvPicPr>
            <a:picLocks noChangeAspect="1"/>
          </p:cNvPicPr>
          <p:nvPr/>
        </p:nvPicPr>
        <p:blipFill>
          <a:blip r:embed="rId4"/>
          <a:stretch>
            <a:fillRect/>
          </a:stretch>
        </p:blipFill>
        <p:spPr>
          <a:xfrm>
            <a:off x="129859" y="2064319"/>
            <a:ext cx="2562276" cy="2077785"/>
          </a:xfrm>
          <a:prstGeom prst="rect">
            <a:avLst/>
          </a:prstGeom>
        </p:spPr>
      </p:pic>
    </p:spTree>
    <p:extLst>
      <p:ext uri="{BB962C8B-B14F-4D97-AF65-F5344CB8AC3E}">
        <p14:creationId xmlns:p14="http://schemas.microsoft.com/office/powerpoint/2010/main" val="3658887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89F9A5-4F20-DC26-3A44-F3A817E47DC8}"/>
              </a:ext>
            </a:extLst>
          </p:cNvPr>
          <p:cNvPicPr>
            <a:picLocks noChangeAspect="1"/>
          </p:cNvPicPr>
          <p:nvPr/>
        </p:nvPicPr>
        <p:blipFill>
          <a:blip r:embed="rId2"/>
          <a:stretch>
            <a:fillRect/>
          </a:stretch>
        </p:blipFill>
        <p:spPr>
          <a:xfrm>
            <a:off x="223473" y="693464"/>
            <a:ext cx="3919313" cy="4221436"/>
          </a:xfrm>
          <a:prstGeom prst="rect">
            <a:avLst/>
          </a:prstGeom>
        </p:spPr>
      </p:pic>
      <p:sp>
        <p:nvSpPr>
          <p:cNvPr id="2" name="TextBox 1">
            <a:extLst>
              <a:ext uri="{FF2B5EF4-FFF2-40B4-BE49-F238E27FC236}">
                <a16:creationId xmlns:a16="http://schemas.microsoft.com/office/drawing/2014/main" id="{E966163B-94FF-0A03-22D2-D4A1DCA85045}"/>
              </a:ext>
            </a:extLst>
          </p:cNvPr>
          <p:cNvSpPr txBox="1"/>
          <p:nvPr/>
        </p:nvSpPr>
        <p:spPr>
          <a:xfrm>
            <a:off x="4142786" y="880110"/>
            <a:ext cx="2697480" cy="1323439"/>
          </a:xfrm>
          <a:prstGeom prst="rect">
            <a:avLst/>
          </a:prstGeom>
          <a:noFill/>
        </p:spPr>
        <p:txBody>
          <a:bodyPr wrap="square" rtlCol="0">
            <a:spAutoFit/>
          </a:bodyPr>
          <a:lstStyle/>
          <a:p>
            <a:pPr algn="r"/>
            <a:r>
              <a:rPr lang="en-IN" sz="4000" b="1" u="sng" dirty="0">
                <a:solidFill>
                  <a:schemeClr val="tx2"/>
                </a:solidFill>
                <a:latin typeface="Rajdhani" panose="020B0604020202020204" charset="0"/>
                <a:cs typeface="Rajdhani" panose="020B0604020202020204" charset="0"/>
              </a:rPr>
              <a:t>CUSTOM BUILT GUI </a:t>
            </a:r>
          </a:p>
        </p:txBody>
      </p:sp>
    </p:spTree>
    <p:extLst>
      <p:ext uri="{BB962C8B-B14F-4D97-AF65-F5344CB8AC3E}">
        <p14:creationId xmlns:p14="http://schemas.microsoft.com/office/powerpoint/2010/main" val="479108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5E5C-B221-8B05-BAE0-56689768A9A7}"/>
              </a:ext>
            </a:extLst>
          </p:cNvPr>
          <p:cNvSpPr>
            <a:spLocks noGrp="1"/>
          </p:cNvSpPr>
          <p:nvPr>
            <p:ph type="title"/>
          </p:nvPr>
        </p:nvSpPr>
        <p:spPr>
          <a:xfrm>
            <a:off x="2387104" y="1546302"/>
            <a:ext cx="3829050" cy="1367820"/>
          </a:xfrm>
        </p:spPr>
        <p:txBody>
          <a:bodyPr/>
          <a:lstStyle/>
          <a:p>
            <a:r>
              <a:rPr lang="en-IN" dirty="0"/>
              <a:t> EXPERIMENTAL RESULTS</a:t>
            </a:r>
          </a:p>
        </p:txBody>
      </p:sp>
    </p:spTree>
    <p:extLst>
      <p:ext uri="{BB962C8B-B14F-4D97-AF65-F5344CB8AC3E}">
        <p14:creationId xmlns:p14="http://schemas.microsoft.com/office/powerpoint/2010/main" val="1474218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13DCE-97AA-5313-975D-4716FDA4C312}"/>
              </a:ext>
            </a:extLst>
          </p:cNvPr>
          <p:cNvSpPr>
            <a:spLocks noGrp="1"/>
          </p:cNvSpPr>
          <p:nvPr>
            <p:ph type="title"/>
          </p:nvPr>
        </p:nvSpPr>
        <p:spPr/>
        <p:txBody>
          <a:bodyPr/>
          <a:lstStyle/>
          <a:p>
            <a:r>
              <a:rPr lang="en-IN" dirty="0"/>
              <a:t>Word </a:t>
            </a:r>
            <a:br>
              <a:rPr lang="en-IN" dirty="0"/>
            </a:br>
            <a:r>
              <a:rPr lang="en-IN" dirty="0"/>
              <a:t>Formation</a:t>
            </a:r>
          </a:p>
        </p:txBody>
      </p:sp>
      <p:pic>
        <p:nvPicPr>
          <p:cNvPr id="4" name="Picture 3">
            <a:extLst>
              <a:ext uri="{FF2B5EF4-FFF2-40B4-BE49-F238E27FC236}">
                <a16:creationId xmlns:a16="http://schemas.microsoft.com/office/drawing/2014/main" id="{2B5D83D7-1A9C-DEF2-F7E8-D6087AD568F0}"/>
              </a:ext>
            </a:extLst>
          </p:cNvPr>
          <p:cNvPicPr>
            <a:picLocks noChangeAspect="1"/>
          </p:cNvPicPr>
          <p:nvPr/>
        </p:nvPicPr>
        <p:blipFill>
          <a:blip r:embed="rId2"/>
          <a:stretch>
            <a:fillRect/>
          </a:stretch>
        </p:blipFill>
        <p:spPr>
          <a:xfrm>
            <a:off x="4333589" y="216687"/>
            <a:ext cx="4330352" cy="4710126"/>
          </a:xfrm>
          <a:prstGeom prst="rect">
            <a:avLst/>
          </a:prstGeom>
        </p:spPr>
      </p:pic>
    </p:spTree>
    <p:extLst>
      <p:ext uri="{BB962C8B-B14F-4D97-AF65-F5344CB8AC3E}">
        <p14:creationId xmlns:p14="http://schemas.microsoft.com/office/powerpoint/2010/main" val="142228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A2C1B-69EF-0834-642F-F131FFDFB459}"/>
              </a:ext>
            </a:extLst>
          </p:cNvPr>
          <p:cNvSpPr>
            <a:spLocks noGrp="1"/>
          </p:cNvSpPr>
          <p:nvPr>
            <p:ph type="title"/>
          </p:nvPr>
        </p:nvSpPr>
        <p:spPr>
          <a:xfrm>
            <a:off x="-137150" y="0"/>
            <a:ext cx="3703310" cy="1665000"/>
          </a:xfrm>
        </p:spPr>
        <p:txBody>
          <a:bodyPr/>
          <a:lstStyle/>
          <a:p>
            <a:r>
              <a:rPr lang="en-IN" dirty="0"/>
              <a:t>PERFORMACE MEASURES </a:t>
            </a:r>
          </a:p>
        </p:txBody>
      </p:sp>
      <p:pic>
        <p:nvPicPr>
          <p:cNvPr id="4" name="Picture 3">
            <a:extLst>
              <a:ext uri="{FF2B5EF4-FFF2-40B4-BE49-F238E27FC236}">
                <a16:creationId xmlns:a16="http://schemas.microsoft.com/office/drawing/2014/main" id="{AC06F761-6C36-41A1-A323-C906C01084DF}"/>
              </a:ext>
            </a:extLst>
          </p:cNvPr>
          <p:cNvPicPr>
            <a:picLocks noChangeAspect="1"/>
          </p:cNvPicPr>
          <p:nvPr/>
        </p:nvPicPr>
        <p:blipFill>
          <a:blip r:embed="rId2"/>
          <a:stretch>
            <a:fillRect/>
          </a:stretch>
        </p:blipFill>
        <p:spPr>
          <a:xfrm>
            <a:off x="480060" y="1565910"/>
            <a:ext cx="8343900" cy="3307711"/>
          </a:xfrm>
          <a:prstGeom prst="rect">
            <a:avLst/>
          </a:prstGeom>
        </p:spPr>
      </p:pic>
      <p:sp>
        <p:nvSpPr>
          <p:cNvPr id="5" name="Oval 4">
            <a:extLst>
              <a:ext uri="{FF2B5EF4-FFF2-40B4-BE49-F238E27FC236}">
                <a16:creationId xmlns:a16="http://schemas.microsoft.com/office/drawing/2014/main" id="{B2EF9ECA-A287-973F-3B1A-A02F16067415}"/>
              </a:ext>
            </a:extLst>
          </p:cNvPr>
          <p:cNvSpPr/>
          <p:nvPr/>
        </p:nvSpPr>
        <p:spPr>
          <a:xfrm>
            <a:off x="6023610" y="114299"/>
            <a:ext cx="2594610" cy="1378590"/>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IN" sz="1600" b="1" dirty="0">
                <a:solidFill>
                  <a:schemeClr val="tx2"/>
                </a:solidFill>
              </a:rPr>
              <a:t>ACCURACY:98%</a:t>
            </a:r>
          </a:p>
        </p:txBody>
      </p:sp>
      <p:cxnSp>
        <p:nvCxnSpPr>
          <p:cNvPr id="7" name="Straight Arrow Connector 6">
            <a:extLst>
              <a:ext uri="{FF2B5EF4-FFF2-40B4-BE49-F238E27FC236}">
                <a16:creationId xmlns:a16="http://schemas.microsoft.com/office/drawing/2014/main" id="{06AF0EA5-40B0-8A67-84B8-72722D562B53}"/>
              </a:ext>
            </a:extLst>
          </p:cNvPr>
          <p:cNvCxnSpPr>
            <a:cxnSpLocks/>
          </p:cNvCxnSpPr>
          <p:nvPr/>
        </p:nvCxnSpPr>
        <p:spPr>
          <a:xfrm flipV="1">
            <a:off x="5269230" y="1154430"/>
            <a:ext cx="857250" cy="8229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30036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7" name="Google Shape;117;p26"/>
          <p:cNvSpPr txBox="1">
            <a:spLocks noGrp="1"/>
          </p:cNvSpPr>
          <p:nvPr>
            <p:ph type="title" idx="2"/>
          </p:nvPr>
        </p:nvSpPr>
        <p:spPr>
          <a:xfrm>
            <a:off x="867369" y="3061679"/>
            <a:ext cx="3057796" cy="326975"/>
          </a:xfrm>
          <a:prstGeom prst="rect">
            <a:avLst/>
          </a:prstGeom>
        </p:spPr>
        <p:txBody>
          <a:bodyPr spcFirstLastPara="1" wrap="square" lIns="91425" tIns="91425" rIns="91425" bIns="91425" anchor="ctr" anchorCtr="0">
            <a:noAutofit/>
          </a:bodyPr>
          <a:lstStyle/>
          <a:p>
            <a:r>
              <a:rPr lang="en-IN" dirty="0"/>
              <a:t>BLOCK DIAGRAM</a:t>
            </a:r>
            <a:br>
              <a:rPr lang="en-IN" dirty="0"/>
            </a:br>
            <a:endParaRPr dirty="0"/>
          </a:p>
        </p:txBody>
      </p:sp>
      <p:sp>
        <p:nvSpPr>
          <p:cNvPr id="119" name="Google Shape;119;p26"/>
          <p:cNvSpPr txBox="1">
            <a:spLocks noGrp="1"/>
          </p:cNvSpPr>
          <p:nvPr>
            <p:ph type="title" idx="4"/>
          </p:nvPr>
        </p:nvSpPr>
        <p:spPr>
          <a:xfrm>
            <a:off x="871678" y="899085"/>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IN" dirty="0"/>
              <a:t>TITLE</a:t>
            </a:r>
          </a:p>
        </p:txBody>
      </p:sp>
      <p:sp>
        <p:nvSpPr>
          <p:cNvPr id="121" name="Google Shape;121;p26"/>
          <p:cNvSpPr txBox="1">
            <a:spLocks noGrp="1"/>
          </p:cNvSpPr>
          <p:nvPr>
            <p:ph type="title" idx="6"/>
          </p:nvPr>
        </p:nvSpPr>
        <p:spPr>
          <a:xfrm>
            <a:off x="867444" y="3679216"/>
            <a:ext cx="2339100" cy="421500"/>
          </a:xfrm>
          <a:prstGeom prst="rect">
            <a:avLst/>
          </a:prstGeom>
        </p:spPr>
        <p:txBody>
          <a:bodyPr spcFirstLastPara="1" wrap="square" lIns="91425" tIns="91425" rIns="91425" bIns="91425" anchor="ctr" anchorCtr="0">
            <a:noAutofit/>
          </a:bodyPr>
          <a:lstStyle/>
          <a:p>
            <a:r>
              <a:rPr lang="en-IN" dirty="0"/>
              <a:t>METHODOLOGY</a:t>
            </a:r>
            <a:endParaRPr dirty="0"/>
          </a:p>
        </p:txBody>
      </p:sp>
      <p:sp>
        <p:nvSpPr>
          <p:cNvPr id="123" name="Google Shape;123;p26"/>
          <p:cNvSpPr txBox="1">
            <a:spLocks noGrp="1"/>
          </p:cNvSpPr>
          <p:nvPr>
            <p:ph type="title" idx="8"/>
          </p:nvPr>
        </p:nvSpPr>
        <p:spPr>
          <a:xfrm>
            <a:off x="119275" y="1867897"/>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24" name="Google Shape;124;p26"/>
          <p:cNvSpPr txBox="1">
            <a:spLocks noGrp="1"/>
          </p:cNvSpPr>
          <p:nvPr>
            <p:ph type="title" idx="9"/>
          </p:nvPr>
        </p:nvSpPr>
        <p:spPr>
          <a:xfrm>
            <a:off x="119275" y="904657"/>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25" name="Google Shape;125;p26"/>
          <p:cNvSpPr txBox="1">
            <a:spLocks noGrp="1"/>
          </p:cNvSpPr>
          <p:nvPr>
            <p:ph type="title" idx="13"/>
          </p:nvPr>
        </p:nvSpPr>
        <p:spPr>
          <a:xfrm>
            <a:off x="114966" y="4538866"/>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sp>
        <p:nvSpPr>
          <p:cNvPr id="126" name="Google Shape;126;p26"/>
          <p:cNvSpPr txBox="1">
            <a:spLocks noGrp="1"/>
          </p:cNvSpPr>
          <p:nvPr>
            <p:ph type="title" idx="14"/>
          </p:nvPr>
        </p:nvSpPr>
        <p:spPr>
          <a:xfrm>
            <a:off x="114966" y="3679216"/>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127" name="Google Shape;127;p26"/>
          <p:cNvCxnSpPr/>
          <p:nvPr/>
        </p:nvCxnSpPr>
        <p:spPr>
          <a:xfrm>
            <a:off x="795476" y="1773012"/>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8" name="Google Shape;128;p26"/>
          <p:cNvCxnSpPr/>
          <p:nvPr/>
        </p:nvCxnSpPr>
        <p:spPr>
          <a:xfrm>
            <a:off x="791242" y="3580231"/>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9" name="Google Shape;129;p26"/>
          <p:cNvCxnSpPr/>
          <p:nvPr/>
        </p:nvCxnSpPr>
        <p:spPr>
          <a:xfrm>
            <a:off x="791241" y="4424649"/>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30" name="Google Shape;130;p26"/>
          <p:cNvCxnSpPr/>
          <p:nvPr/>
        </p:nvCxnSpPr>
        <p:spPr>
          <a:xfrm>
            <a:off x="795476" y="794535"/>
            <a:ext cx="0" cy="630600"/>
          </a:xfrm>
          <a:prstGeom prst="straightConnector1">
            <a:avLst/>
          </a:prstGeom>
          <a:noFill/>
          <a:ln w="19050" cap="flat" cmpd="sng">
            <a:solidFill>
              <a:schemeClr val="lt2"/>
            </a:solidFill>
            <a:prstDash val="solid"/>
            <a:round/>
            <a:headEnd type="oval" w="med" len="med"/>
            <a:tailEnd type="oval" w="med" len="med"/>
          </a:ln>
        </p:spPr>
      </p:cxnSp>
      <p:sp>
        <p:nvSpPr>
          <p:cNvPr id="2" name="Google Shape;119;p26">
            <a:extLst>
              <a:ext uri="{FF2B5EF4-FFF2-40B4-BE49-F238E27FC236}">
                <a16:creationId xmlns:a16="http://schemas.microsoft.com/office/drawing/2014/main" id="{9983E137-65D5-EB58-E65C-4D96302F8F1B}"/>
              </a:ext>
            </a:extLst>
          </p:cNvPr>
          <p:cNvSpPr txBox="1">
            <a:spLocks/>
          </p:cNvSpPr>
          <p:nvPr/>
        </p:nvSpPr>
        <p:spPr>
          <a:xfrm>
            <a:off x="892166" y="4692030"/>
            <a:ext cx="23391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IN" dirty="0"/>
              <a:t>SOFTWARE AND HARDWARE</a:t>
            </a:r>
            <a:br>
              <a:rPr lang="en-IN" dirty="0"/>
            </a:br>
            <a:endParaRPr lang="en-IN" dirty="0"/>
          </a:p>
        </p:txBody>
      </p:sp>
      <p:sp>
        <p:nvSpPr>
          <p:cNvPr id="3" name="Google Shape;120;p26">
            <a:extLst>
              <a:ext uri="{FF2B5EF4-FFF2-40B4-BE49-F238E27FC236}">
                <a16:creationId xmlns:a16="http://schemas.microsoft.com/office/drawing/2014/main" id="{579E1033-F428-2E12-0645-399DE7E04459}"/>
              </a:ext>
            </a:extLst>
          </p:cNvPr>
          <p:cNvSpPr txBox="1">
            <a:spLocks/>
          </p:cNvSpPr>
          <p:nvPr/>
        </p:nvSpPr>
        <p:spPr>
          <a:xfrm>
            <a:off x="6544231" y="1644697"/>
            <a:ext cx="2339100"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pPr>
            <a:endParaRPr lang="en-US" dirty="0"/>
          </a:p>
        </p:txBody>
      </p:sp>
      <p:sp>
        <p:nvSpPr>
          <p:cNvPr id="4" name="Google Shape;123;p26">
            <a:extLst>
              <a:ext uri="{FF2B5EF4-FFF2-40B4-BE49-F238E27FC236}">
                <a16:creationId xmlns:a16="http://schemas.microsoft.com/office/drawing/2014/main" id="{68D256B5-5DD6-7E77-D7AC-79F66E10D226}"/>
              </a:ext>
            </a:extLst>
          </p:cNvPr>
          <p:cNvSpPr txBox="1">
            <a:spLocks/>
          </p:cNvSpPr>
          <p:nvPr/>
        </p:nvSpPr>
        <p:spPr>
          <a:xfrm>
            <a:off x="5064696" y="900159"/>
            <a:ext cx="6000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r>
              <a:rPr lang="en" dirty="0"/>
              <a:t>06</a:t>
            </a:r>
          </a:p>
        </p:txBody>
      </p:sp>
      <p:cxnSp>
        <p:nvCxnSpPr>
          <p:cNvPr id="5" name="Google Shape;127;p26">
            <a:extLst>
              <a:ext uri="{FF2B5EF4-FFF2-40B4-BE49-F238E27FC236}">
                <a16:creationId xmlns:a16="http://schemas.microsoft.com/office/drawing/2014/main" id="{CE8C7220-14D4-1FA4-84B9-45213676849C}"/>
              </a:ext>
            </a:extLst>
          </p:cNvPr>
          <p:cNvCxnSpPr>
            <a:cxnSpLocks/>
          </p:cNvCxnSpPr>
          <p:nvPr/>
        </p:nvCxnSpPr>
        <p:spPr>
          <a:xfrm>
            <a:off x="5740897" y="805274"/>
            <a:ext cx="0" cy="630600"/>
          </a:xfrm>
          <a:prstGeom prst="straightConnector1">
            <a:avLst/>
          </a:prstGeom>
          <a:noFill/>
          <a:ln w="19050" cap="flat" cmpd="sng">
            <a:solidFill>
              <a:schemeClr val="lt2"/>
            </a:solidFill>
            <a:prstDash val="solid"/>
            <a:round/>
            <a:headEnd type="oval" w="med" len="med"/>
            <a:tailEnd type="oval" w="med" len="med"/>
          </a:ln>
        </p:spPr>
      </p:cxnSp>
      <p:sp>
        <p:nvSpPr>
          <p:cNvPr id="10" name="Google Shape;119;p26">
            <a:extLst>
              <a:ext uri="{FF2B5EF4-FFF2-40B4-BE49-F238E27FC236}">
                <a16:creationId xmlns:a16="http://schemas.microsoft.com/office/drawing/2014/main" id="{55F8A3D4-CFBF-450C-0E87-EB03C137E23B}"/>
              </a:ext>
            </a:extLst>
          </p:cNvPr>
          <p:cNvSpPr txBox="1">
            <a:spLocks/>
          </p:cNvSpPr>
          <p:nvPr/>
        </p:nvSpPr>
        <p:spPr>
          <a:xfrm>
            <a:off x="834975" y="1944087"/>
            <a:ext cx="2746413" cy="3453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IN" dirty="0"/>
              <a:t>OBJECTIVES</a:t>
            </a:r>
          </a:p>
        </p:txBody>
      </p:sp>
      <p:sp>
        <p:nvSpPr>
          <p:cNvPr id="11" name="Google Shape;120;p26">
            <a:extLst>
              <a:ext uri="{FF2B5EF4-FFF2-40B4-BE49-F238E27FC236}">
                <a16:creationId xmlns:a16="http://schemas.microsoft.com/office/drawing/2014/main" id="{E78396DF-DF76-B15A-E0B3-54B7EB17D5E4}"/>
              </a:ext>
            </a:extLst>
          </p:cNvPr>
          <p:cNvSpPr txBox="1">
            <a:spLocks/>
          </p:cNvSpPr>
          <p:nvPr/>
        </p:nvSpPr>
        <p:spPr>
          <a:xfrm>
            <a:off x="3245325" y="2108694"/>
            <a:ext cx="2339100"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pPr>
            <a:endParaRPr lang="en-US" dirty="0"/>
          </a:p>
        </p:txBody>
      </p:sp>
      <p:sp>
        <p:nvSpPr>
          <p:cNvPr id="12" name="Google Shape;123;p26">
            <a:extLst>
              <a:ext uri="{FF2B5EF4-FFF2-40B4-BE49-F238E27FC236}">
                <a16:creationId xmlns:a16="http://schemas.microsoft.com/office/drawing/2014/main" id="{1D33B49C-729E-A2C6-3F01-F4698BD40345}"/>
              </a:ext>
            </a:extLst>
          </p:cNvPr>
          <p:cNvSpPr txBox="1">
            <a:spLocks/>
          </p:cNvSpPr>
          <p:nvPr/>
        </p:nvSpPr>
        <p:spPr>
          <a:xfrm>
            <a:off x="114966" y="2821824"/>
            <a:ext cx="6000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r>
              <a:rPr lang="en" dirty="0"/>
              <a:t>03</a:t>
            </a:r>
          </a:p>
        </p:txBody>
      </p:sp>
      <p:cxnSp>
        <p:nvCxnSpPr>
          <p:cNvPr id="13" name="Google Shape;127;p26">
            <a:extLst>
              <a:ext uri="{FF2B5EF4-FFF2-40B4-BE49-F238E27FC236}">
                <a16:creationId xmlns:a16="http://schemas.microsoft.com/office/drawing/2014/main" id="{D652152E-02CE-4853-8F75-86D7AFDA9FE9}"/>
              </a:ext>
            </a:extLst>
          </p:cNvPr>
          <p:cNvCxnSpPr/>
          <p:nvPr/>
        </p:nvCxnSpPr>
        <p:spPr>
          <a:xfrm>
            <a:off x="791167" y="2726939"/>
            <a:ext cx="0" cy="630600"/>
          </a:xfrm>
          <a:prstGeom prst="straightConnector1">
            <a:avLst/>
          </a:prstGeom>
          <a:noFill/>
          <a:ln w="19050" cap="flat" cmpd="sng">
            <a:solidFill>
              <a:schemeClr val="lt2"/>
            </a:solidFill>
            <a:prstDash val="solid"/>
            <a:round/>
            <a:headEnd type="oval" w="med" len="med"/>
            <a:tailEnd type="oval" w="med" len="med"/>
          </a:ln>
        </p:spPr>
      </p:cxnSp>
      <p:sp>
        <p:nvSpPr>
          <p:cNvPr id="15" name="TextBox 14">
            <a:extLst>
              <a:ext uri="{FF2B5EF4-FFF2-40B4-BE49-F238E27FC236}">
                <a16:creationId xmlns:a16="http://schemas.microsoft.com/office/drawing/2014/main" id="{C9FE5E5A-D156-A905-0E98-ED0AD253A0B3}"/>
              </a:ext>
            </a:extLst>
          </p:cNvPr>
          <p:cNvSpPr txBox="1"/>
          <p:nvPr/>
        </p:nvSpPr>
        <p:spPr>
          <a:xfrm>
            <a:off x="2712118" y="149413"/>
            <a:ext cx="2952338" cy="584775"/>
          </a:xfrm>
          <a:prstGeom prst="rect">
            <a:avLst/>
          </a:prstGeom>
          <a:noFill/>
        </p:spPr>
        <p:txBody>
          <a:bodyPr wrap="square">
            <a:spAutoFit/>
          </a:bodyPr>
          <a:lstStyle/>
          <a:p>
            <a:pPr algn="ctr"/>
            <a:r>
              <a:rPr lang="en-IN" sz="3200" b="1" dirty="0">
                <a:solidFill>
                  <a:schemeClr val="tx2"/>
                </a:solidFill>
              </a:rPr>
              <a:t>OUTLINE</a:t>
            </a:r>
          </a:p>
        </p:txBody>
      </p:sp>
      <p:sp>
        <p:nvSpPr>
          <p:cNvPr id="9" name="Google Shape;119;p26">
            <a:extLst>
              <a:ext uri="{FF2B5EF4-FFF2-40B4-BE49-F238E27FC236}">
                <a16:creationId xmlns:a16="http://schemas.microsoft.com/office/drawing/2014/main" id="{1DE0D777-165A-FAC1-A9BF-FBEC4BB05DCB}"/>
              </a:ext>
            </a:extLst>
          </p:cNvPr>
          <p:cNvSpPr txBox="1">
            <a:spLocks/>
          </p:cNvSpPr>
          <p:nvPr/>
        </p:nvSpPr>
        <p:spPr>
          <a:xfrm>
            <a:off x="5931916" y="899085"/>
            <a:ext cx="2951413" cy="4954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IN" dirty="0"/>
              <a:t>PROJECT IMPLEMENTATION</a:t>
            </a:r>
          </a:p>
        </p:txBody>
      </p:sp>
      <p:sp>
        <p:nvSpPr>
          <p:cNvPr id="14" name="Google Shape;124;p26">
            <a:extLst>
              <a:ext uri="{FF2B5EF4-FFF2-40B4-BE49-F238E27FC236}">
                <a16:creationId xmlns:a16="http://schemas.microsoft.com/office/drawing/2014/main" id="{2688B78C-4514-80FF-8E21-24EA978DD07D}"/>
              </a:ext>
            </a:extLst>
          </p:cNvPr>
          <p:cNvSpPr txBox="1">
            <a:spLocks/>
          </p:cNvSpPr>
          <p:nvPr/>
        </p:nvSpPr>
        <p:spPr>
          <a:xfrm>
            <a:off x="5064696" y="1864779"/>
            <a:ext cx="6000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r>
              <a:rPr lang="en"/>
              <a:t>07</a:t>
            </a:r>
            <a:endParaRPr lang="en" dirty="0"/>
          </a:p>
        </p:txBody>
      </p:sp>
      <p:cxnSp>
        <p:nvCxnSpPr>
          <p:cNvPr id="16" name="Google Shape;130;p26">
            <a:extLst>
              <a:ext uri="{FF2B5EF4-FFF2-40B4-BE49-F238E27FC236}">
                <a16:creationId xmlns:a16="http://schemas.microsoft.com/office/drawing/2014/main" id="{E82C36F3-D671-0544-3B68-08978005132C}"/>
              </a:ext>
            </a:extLst>
          </p:cNvPr>
          <p:cNvCxnSpPr/>
          <p:nvPr/>
        </p:nvCxnSpPr>
        <p:spPr>
          <a:xfrm>
            <a:off x="5740897" y="1754657"/>
            <a:ext cx="0" cy="630600"/>
          </a:xfrm>
          <a:prstGeom prst="straightConnector1">
            <a:avLst/>
          </a:prstGeom>
          <a:noFill/>
          <a:ln w="19050" cap="flat" cmpd="sng">
            <a:solidFill>
              <a:schemeClr val="lt2"/>
            </a:solidFill>
            <a:prstDash val="solid"/>
            <a:round/>
            <a:headEnd type="oval" w="med" len="med"/>
            <a:tailEnd type="oval" w="med" len="med"/>
          </a:ln>
        </p:spPr>
      </p:cxnSp>
      <p:sp>
        <p:nvSpPr>
          <p:cNvPr id="17" name="Google Shape;119;p26">
            <a:extLst>
              <a:ext uri="{FF2B5EF4-FFF2-40B4-BE49-F238E27FC236}">
                <a16:creationId xmlns:a16="http://schemas.microsoft.com/office/drawing/2014/main" id="{BEA3EFE9-A9C5-FA39-0B51-AEFD7AC68895}"/>
              </a:ext>
            </a:extLst>
          </p:cNvPr>
          <p:cNvSpPr txBox="1">
            <a:spLocks/>
          </p:cNvSpPr>
          <p:nvPr/>
        </p:nvSpPr>
        <p:spPr>
          <a:xfrm>
            <a:off x="5931917" y="1905992"/>
            <a:ext cx="2746413" cy="3453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IN" dirty="0"/>
              <a:t>EXPERIMENTAL RESULTS</a:t>
            </a:r>
          </a:p>
        </p:txBody>
      </p:sp>
      <p:sp>
        <p:nvSpPr>
          <p:cNvPr id="18" name="Google Shape;117;p26">
            <a:extLst>
              <a:ext uri="{FF2B5EF4-FFF2-40B4-BE49-F238E27FC236}">
                <a16:creationId xmlns:a16="http://schemas.microsoft.com/office/drawing/2014/main" id="{E42C05C1-FBD5-8788-8158-1AC918A3103B}"/>
              </a:ext>
            </a:extLst>
          </p:cNvPr>
          <p:cNvSpPr txBox="1">
            <a:spLocks/>
          </p:cNvSpPr>
          <p:nvPr/>
        </p:nvSpPr>
        <p:spPr>
          <a:xfrm>
            <a:off x="6013731" y="2762737"/>
            <a:ext cx="2746409" cy="3453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7200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IN" dirty="0"/>
              <a:t>QUALITY METRICS</a:t>
            </a:r>
          </a:p>
        </p:txBody>
      </p:sp>
      <p:sp>
        <p:nvSpPr>
          <p:cNvPr id="19" name="Google Shape;123;p26">
            <a:extLst>
              <a:ext uri="{FF2B5EF4-FFF2-40B4-BE49-F238E27FC236}">
                <a16:creationId xmlns:a16="http://schemas.microsoft.com/office/drawing/2014/main" id="{A7771CE7-7E5E-14B1-48F3-21356E8C8D9F}"/>
              </a:ext>
            </a:extLst>
          </p:cNvPr>
          <p:cNvSpPr txBox="1">
            <a:spLocks/>
          </p:cNvSpPr>
          <p:nvPr/>
        </p:nvSpPr>
        <p:spPr>
          <a:xfrm>
            <a:off x="5084461" y="2804730"/>
            <a:ext cx="6000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r>
              <a:rPr lang="en"/>
              <a:t>08</a:t>
            </a:r>
            <a:endParaRPr lang="en" dirty="0"/>
          </a:p>
        </p:txBody>
      </p:sp>
      <p:cxnSp>
        <p:nvCxnSpPr>
          <p:cNvPr id="20" name="Google Shape;127;p26">
            <a:extLst>
              <a:ext uri="{FF2B5EF4-FFF2-40B4-BE49-F238E27FC236}">
                <a16:creationId xmlns:a16="http://schemas.microsoft.com/office/drawing/2014/main" id="{E949837B-07DE-D7EE-8D19-DBD2471346A5}"/>
              </a:ext>
            </a:extLst>
          </p:cNvPr>
          <p:cNvCxnSpPr/>
          <p:nvPr/>
        </p:nvCxnSpPr>
        <p:spPr>
          <a:xfrm>
            <a:off x="5760662" y="2709845"/>
            <a:ext cx="0" cy="630600"/>
          </a:xfrm>
          <a:prstGeom prst="straightConnector1">
            <a:avLst/>
          </a:prstGeom>
          <a:noFill/>
          <a:ln w="19050" cap="flat" cmpd="sng">
            <a:solidFill>
              <a:schemeClr val="lt2"/>
            </a:solidFill>
            <a:prstDash val="solid"/>
            <a:round/>
            <a:headEnd type="oval" w="med" len="med"/>
            <a:tailEnd type="oval" w="med" len="med"/>
          </a:ln>
        </p:spPr>
      </p:cxnSp>
      <p:sp>
        <p:nvSpPr>
          <p:cNvPr id="21" name="Google Shape;121;p26">
            <a:extLst>
              <a:ext uri="{FF2B5EF4-FFF2-40B4-BE49-F238E27FC236}">
                <a16:creationId xmlns:a16="http://schemas.microsoft.com/office/drawing/2014/main" id="{4BA3275F-8515-F892-880B-B2A8B3D4A457}"/>
              </a:ext>
            </a:extLst>
          </p:cNvPr>
          <p:cNvSpPr txBox="1">
            <a:spLocks/>
          </p:cNvSpPr>
          <p:nvPr/>
        </p:nvSpPr>
        <p:spPr>
          <a:xfrm>
            <a:off x="5931917" y="3657578"/>
            <a:ext cx="23391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7200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IN" dirty="0"/>
              <a:t>CONCLUSION</a:t>
            </a:r>
          </a:p>
        </p:txBody>
      </p:sp>
      <p:sp>
        <p:nvSpPr>
          <p:cNvPr id="22" name="Google Shape;123;p26">
            <a:extLst>
              <a:ext uri="{FF2B5EF4-FFF2-40B4-BE49-F238E27FC236}">
                <a16:creationId xmlns:a16="http://schemas.microsoft.com/office/drawing/2014/main" id="{FA80112B-84B1-6544-CE09-9E20550432C0}"/>
              </a:ext>
            </a:extLst>
          </p:cNvPr>
          <p:cNvSpPr txBox="1">
            <a:spLocks/>
          </p:cNvSpPr>
          <p:nvPr/>
        </p:nvSpPr>
        <p:spPr>
          <a:xfrm>
            <a:off x="5064456" y="3619553"/>
            <a:ext cx="6000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r>
              <a:rPr lang="en" dirty="0"/>
              <a:t>09</a:t>
            </a:r>
          </a:p>
        </p:txBody>
      </p:sp>
      <p:cxnSp>
        <p:nvCxnSpPr>
          <p:cNvPr id="23" name="Google Shape;127;p26">
            <a:extLst>
              <a:ext uri="{FF2B5EF4-FFF2-40B4-BE49-F238E27FC236}">
                <a16:creationId xmlns:a16="http://schemas.microsoft.com/office/drawing/2014/main" id="{221BDE71-4EBA-3816-D946-57A8B5E4BA0A}"/>
              </a:ext>
            </a:extLst>
          </p:cNvPr>
          <p:cNvCxnSpPr/>
          <p:nvPr/>
        </p:nvCxnSpPr>
        <p:spPr>
          <a:xfrm>
            <a:off x="5740657" y="3524668"/>
            <a:ext cx="0" cy="630600"/>
          </a:xfrm>
          <a:prstGeom prst="straightConnector1">
            <a:avLst/>
          </a:prstGeom>
          <a:noFill/>
          <a:ln w="19050" cap="flat" cmpd="sng">
            <a:solidFill>
              <a:schemeClr val="lt2"/>
            </a:solidFill>
            <a:prstDash val="solid"/>
            <a:round/>
            <a:headEnd type="oval" w="med" len="med"/>
            <a:tailEnd type="oval" w="med" len="med"/>
          </a:ln>
        </p:spPr>
      </p:cxnSp>
      <p:sp>
        <p:nvSpPr>
          <p:cNvPr id="24" name="Google Shape;126;p26">
            <a:extLst>
              <a:ext uri="{FF2B5EF4-FFF2-40B4-BE49-F238E27FC236}">
                <a16:creationId xmlns:a16="http://schemas.microsoft.com/office/drawing/2014/main" id="{12C72153-A9B6-822A-DA7F-7674B7848AE5}"/>
              </a:ext>
            </a:extLst>
          </p:cNvPr>
          <p:cNvSpPr txBox="1">
            <a:spLocks/>
          </p:cNvSpPr>
          <p:nvPr/>
        </p:nvSpPr>
        <p:spPr>
          <a:xfrm>
            <a:off x="5064456" y="4461052"/>
            <a:ext cx="6000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r>
              <a:rPr lang="en" dirty="0"/>
              <a:t>10</a:t>
            </a:r>
          </a:p>
        </p:txBody>
      </p:sp>
      <p:sp>
        <p:nvSpPr>
          <p:cNvPr id="25" name="Google Shape;119;p26">
            <a:extLst>
              <a:ext uri="{FF2B5EF4-FFF2-40B4-BE49-F238E27FC236}">
                <a16:creationId xmlns:a16="http://schemas.microsoft.com/office/drawing/2014/main" id="{FA2E5F33-F870-6D47-274C-3F31C4787C7C}"/>
              </a:ext>
            </a:extLst>
          </p:cNvPr>
          <p:cNvSpPr txBox="1">
            <a:spLocks/>
          </p:cNvSpPr>
          <p:nvPr/>
        </p:nvSpPr>
        <p:spPr>
          <a:xfrm>
            <a:off x="5931917" y="4481280"/>
            <a:ext cx="23391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IN" dirty="0"/>
              <a:t>REFERENCE</a:t>
            </a:r>
          </a:p>
        </p:txBody>
      </p:sp>
      <p:cxnSp>
        <p:nvCxnSpPr>
          <p:cNvPr id="26" name="Google Shape;127;p26">
            <a:extLst>
              <a:ext uri="{FF2B5EF4-FFF2-40B4-BE49-F238E27FC236}">
                <a16:creationId xmlns:a16="http://schemas.microsoft.com/office/drawing/2014/main" id="{14CB2D27-70E0-F141-E266-40547A45036C}"/>
              </a:ext>
            </a:extLst>
          </p:cNvPr>
          <p:cNvCxnSpPr/>
          <p:nvPr/>
        </p:nvCxnSpPr>
        <p:spPr>
          <a:xfrm>
            <a:off x="5754716" y="4376730"/>
            <a:ext cx="0" cy="630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4EAAB-FD43-3DCB-7235-5ECE2FA7603B}"/>
              </a:ext>
            </a:extLst>
          </p:cNvPr>
          <p:cNvSpPr>
            <a:spLocks noGrp="1"/>
          </p:cNvSpPr>
          <p:nvPr>
            <p:ph type="title"/>
          </p:nvPr>
        </p:nvSpPr>
        <p:spPr/>
        <p:txBody>
          <a:bodyPr/>
          <a:lstStyle/>
          <a:p>
            <a:r>
              <a:rPr lang="en-IN" dirty="0"/>
              <a:t>Model </a:t>
            </a:r>
            <a:br>
              <a:rPr lang="en-IN" dirty="0"/>
            </a:br>
            <a:r>
              <a:rPr lang="en-IN" dirty="0"/>
              <a:t>Summary</a:t>
            </a:r>
          </a:p>
        </p:txBody>
      </p:sp>
      <p:pic>
        <p:nvPicPr>
          <p:cNvPr id="4" name="Picture 3">
            <a:extLst>
              <a:ext uri="{FF2B5EF4-FFF2-40B4-BE49-F238E27FC236}">
                <a16:creationId xmlns:a16="http://schemas.microsoft.com/office/drawing/2014/main" id="{770562F6-B307-C14C-AC6A-5B1C8686E1AE}"/>
              </a:ext>
            </a:extLst>
          </p:cNvPr>
          <p:cNvPicPr>
            <a:picLocks noChangeAspect="1"/>
          </p:cNvPicPr>
          <p:nvPr/>
        </p:nvPicPr>
        <p:blipFill>
          <a:blip r:embed="rId2"/>
          <a:stretch>
            <a:fillRect/>
          </a:stretch>
        </p:blipFill>
        <p:spPr>
          <a:xfrm>
            <a:off x="4201686" y="62865"/>
            <a:ext cx="4652010" cy="5017770"/>
          </a:xfrm>
          <a:prstGeom prst="rect">
            <a:avLst/>
          </a:prstGeom>
        </p:spPr>
      </p:pic>
    </p:spTree>
    <p:extLst>
      <p:ext uri="{BB962C8B-B14F-4D97-AF65-F5344CB8AC3E}">
        <p14:creationId xmlns:p14="http://schemas.microsoft.com/office/powerpoint/2010/main" val="4269835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2BAF5-3BC1-35B8-C07A-96BC7C7633DB}"/>
              </a:ext>
            </a:extLst>
          </p:cNvPr>
          <p:cNvSpPr>
            <a:spLocks noGrp="1"/>
          </p:cNvSpPr>
          <p:nvPr>
            <p:ph type="title"/>
          </p:nvPr>
        </p:nvSpPr>
        <p:spPr>
          <a:xfrm>
            <a:off x="-112524" y="1706850"/>
            <a:ext cx="2759700" cy="1729800"/>
          </a:xfrm>
        </p:spPr>
        <p:txBody>
          <a:bodyPr/>
          <a:lstStyle/>
          <a:p>
            <a:r>
              <a:rPr lang="en-IN" dirty="0"/>
              <a:t>Confusion Matrix</a:t>
            </a:r>
            <a:br>
              <a:rPr lang="en-IN" dirty="0"/>
            </a:br>
            <a:r>
              <a:rPr lang="en-IN" dirty="0"/>
              <a:t>for Algo 1</a:t>
            </a:r>
          </a:p>
        </p:txBody>
      </p:sp>
      <p:pic>
        <p:nvPicPr>
          <p:cNvPr id="4" name="Picture 3">
            <a:extLst>
              <a:ext uri="{FF2B5EF4-FFF2-40B4-BE49-F238E27FC236}">
                <a16:creationId xmlns:a16="http://schemas.microsoft.com/office/drawing/2014/main" id="{FBC16B13-03D2-3709-4F87-B1E306F08D05}"/>
              </a:ext>
            </a:extLst>
          </p:cNvPr>
          <p:cNvPicPr>
            <a:picLocks noChangeAspect="1"/>
          </p:cNvPicPr>
          <p:nvPr/>
        </p:nvPicPr>
        <p:blipFill>
          <a:blip r:embed="rId2"/>
          <a:stretch>
            <a:fillRect/>
          </a:stretch>
        </p:blipFill>
        <p:spPr>
          <a:xfrm>
            <a:off x="2787271" y="669244"/>
            <a:ext cx="6238795" cy="3805012"/>
          </a:xfrm>
          <a:prstGeom prst="rect">
            <a:avLst/>
          </a:prstGeom>
        </p:spPr>
      </p:pic>
    </p:spTree>
    <p:extLst>
      <p:ext uri="{BB962C8B-B14F-4D97-AF65-F5344CB8AC3E}">
        <p14:creationId xmlns:p14="http://schemas.microsoft.com/office/powerpoint/2010/main" val="3621789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2FEC5-F870-1BA8-CCC0-1E3C2E9EF2C5}"/>
              </a:ext>
            </a:extLst>
          </p:cNvPr>
          <p:cNvSpPr>
            <a:spLocks noGrp="1"/>
          </p:cNvSpPr>
          <p:nvPr>
            <p:ph type="title"/>
          </p:nvPr>
        </p:nvSpPr>
        <p:spPr>
          <a:xfrm>
            <a:off x="-119959" y="1706850"/>
            <a:ext cx="2759700" cy="1729800"/>
          </a:xfrm>
        </p:spPr>
        <p:txBody>
          <a:bodyPr/>
          <a:lstStyle/>
          <a:p>
            <a:r>
              <a:rPr lang="en-IN" dirty="0"/>
              <a:t>Confusion Matrix</a:t>
            </a:r>
            <a:br>
              <a:rPr lang="en-IN" dirty="0"/>
            </a:br>
            <a:r>
              <a:rPr lang="en-IN" dirty="0"/>
              <a:t>for Algo 2</a:t>
            </a:r>
          </a:p>
        </p:txBody>
      </p:sp>
      <p:pic>
        <p:nvPicPr>
          <p:cNvPr id="4" name="Picture 3">
            <a:extLst>
              <a:ext uri="{FF2B5EF4-FFF2-40B4-BE49-F238E27FC236}">
                <a16:creationId xmlns:a16="http://schemas.microsoft.com/office/drawing/2014/main" id="{82902FA6-3026-C4B7-7E21-9C0663BCCC6B}"/>
              </a:ext>
            </a:extLst>
          </p:cNvPr>
          <p:cNvPicPr>
            <a:picLocks noChangeAspect="1"/>
          </p:cNvPicPr>
          <p:nvPr/>
        </p:nvPicPr>
        <p:blipFill>
          <a:blip r:embed="rId2"/>
          <a:stretch>
            <a:fillRect/>
          </a:stretch>
        </p:blipFill>
        <p:spPr>
          <a:xfrm>
            <a:off x="2985942" y="825190"/>
            <a:ext cx="5871819" cy="3612995"/>
          </a:xfrm>
          <a:prstGeom prst="rect">
            <a:avLst/>
          </a:prstGeom>
        </p:spPr>
      </p:pic>
    </p:spTree>
    <p:extLst>
      <p:ext uri="{BB962C8B-B14F-4D97-AF65-F5344CB8AC3E}">
        <p14:creationId xmlns:p14="http://schemas.microsoft.com/office/powerpoint/2010/main" val="3320290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19999" y="15789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600" dirty="0"/>
              <a:t>CONCLUSION</a:t>
            </a:r>
            <a:endParaRPr sz="3600" dirty="0"/>
          </a:p>
        </p:txBody>
      </p:sp>
      <p:cxnSp>
        <p:nvCxnSpPr>
          <p:cNvPr id="638" name="Google Shape;638;p32"/>
          <p:cNvCxnSpPr>
            <a:cxnSpLocks/>
          </p:cNvCxnSpPr>
          <p:nvPr/>
        </p:nvCxnSpPr>
        <p:spPr>
          <a:xfrm flipV="1">
            <a:off x="3009411" y="3882367"/>
            <a:ext cx="381045" cy="20543"/>
          </a:xfrm>
          <a:prstGeom prst="straightConnector1">
            <a:avLst/>
          </a:prstGeom>
          <a:noFill/>
          <a:ln w="19050" cap="flat" cmpd="sng">
            <a:solidFill>
              <a:schemeClr val="lt2"/>
            </a:solidFill>
            <a:prstDash val="solid"/>
            <a:round/>
            <a:headEnd type="oval" w="med" len="med"/>
            <a:tailEnd type="none" w="med" len="med"/>
          </a:ln>
        </p:spPr>
      </p:cxnSp>
      <p:sp>
        <p:nvSpPr>
          <p:cNvPr id="2" name="TextBox 1">
            <a:extLst>
              <a:ext uri="{FF2B5EF4-FFF2-40B4-BE49-F238E27FC236}">
                <a16:creationId xmlns:a16="http://schemas.microsoft.com/office/drawing/2014/main" id="{5E733ECC-A7CD-3B5F-CDE6-293D91B3FB77}"/>
              </a:ext>
            </a:extLst>
          </p:cNvPr>
          <p:cNvSpPr txBox="1"/>
          <p:nvPr/>
        </p:nvSpPr>
        <p:spPr>
          <a:xfrm>
            <a:off x="358755" y="1240590"/>
            <a:ext cx="8426487" cy="2246769"/>
          </a:xfrm>
          <a:prstGeom prst="rect">
            <a:avLst/>
          </a:prstGeom>
          <a:noFill/>
        </p:spPr>
        <p:txBody>
          <a:bodyPr wrap="square" rtlCol="0">
            <a:spAutoFit/>
          </a:bodyPr>
          <a:lstStyle/>
          <a:p>
            <a:pPr algn="just">
              <a:buClr>
                <a:schemeClr val="tx2"/>
              </a:buClr>
              <a:buSzPct val="110000"/>
            </a:pPr>
            <a:r>
              <a:rPr lang="en-US" sz="2800" b="1" i="0" dirty="0">
                <a:solidFill>
                  <a:srgbClr val="DCDCDC"/>
                </a:solidFill>
                <a:effectLst/>
                <a:latin typeface="Rajdhani" panose="020B0604020202020204" charset="0"/>
                <a:cs typeface="Rajdhani" panose="020B0604020202020204" charset="0"/>
              </a:rPr>
              <a:t>To conclude, we used deep learning techniques to process the dataset collected . Using technologies like OpenCV and tensor flow have allowed us classify images through CNN and come up with a model that recognizes sign language with an accuracy of 98%.</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64BB3-7B41-1FC0-A4C5-B1893009696C}"/>
              </a:ext>
            </a:extLst>
          </p:cNvPr>
          <p:cNvSpPr>
            <a:spLocks noGrp="1"/>
          </p:cNvSpPr>
          <p:nvPr>
            <p:ph type="title"/>
          </p:nvPr>
        </p:nvSpPr>
        <p:spPr>
          <a:xfrm>
            <a:off x="589369" y="-94193"/>
            <a:ext cx="7704000" cy="572700"/>
          </a:xfrm>
        </p:spPr>
        <p:txBody>
          <a:bodyPr/>
          <a:lstStyle/>
          <a:p>
            <a:r>
              <a:rPr lang="en-IN" sz="3200" dirty="0"/>
              <a:t>REFERENCES</a:t>
            </a:r>
          </a:p>
        </p:txBody>
      </p:sp>
      <p:sp>
        <p:nvSpPr>
          <p:cNvPr id="3" name="TextBox 2">
            <a:extLst>
              <a:ext uri="{FF2B5EF4-FFF2-40B4-BE49-F238E27FC236}">
                <a16:creationId xmlns:a16="http://schemas.microsoft.com/office/drawing/2014/main" id="{3B19AF88-81B6-971A-747A-87DAF6192C6D}"/>
              </a:ext>
            </a:extLst>
          </p:cNvPr>
          <p:cNvSpPr txBox="1"/>
          <p:nvPr/>
        </p:nvSpPr>
        <p:spPr>
          <a:xfrm>
            <a:off x="283027" y="449478"/>
            <a:ext cx="8577943" cy="4714239"/>
          </a:xfrm>
          <a:prstGeom prst="rect">
            <a:avLst/>
          </a:prstGeom>
          <a:noFill/>
        </p:spPr>
        <p:txBody>
          <a:bodyPr wrap="square" rtlCol="0">
            <a:spAutoFit/>
          </a:bodyPr>
          <a:lstStyle/>
          <a:p>
            <a:pPr marL="9525" marR="0" indent="-6350">
              <a:lnSpc>
                <a:spcPct val="103000"/>
              </a:lnSpc>
              <a:spcBef>
                <a:spcPts val="0"/>
              </a:spcBef>
              <a:spcAft>
                <a:spcPts val="710"/>
              </a:spcAft>
            </a:pPr>
            <a:r>
              <a:rPr lang="en-IN" sz="1800" dirty="0">
                <a:solidFill>
                  <a:schemeClr val="tx2"/>
                </a:solidFill>
                <a:latin typeface="Times New Roman" panose="02020603050405020304" pitchFamily="18" charset="0"/>
                <a:cs typeface="Times New Roman" panose="02020603050405020304" pitchFamily="18" charset="0"/>
              </a:rPr>
              <a:t>[1] Bikash K. Yadav, Dheeraj Jadhav, Hasan Bohra, Rahul Jain. " Sign Language to Text and Speech Conversion" Sign Language to Text and Speech Conversion. ISSN: 2454-132X Impact Factor: 6.078 (Volume 7, Issue 3 - V7I3-1560).</a:t>
            </a:r>
            <a:endParaRPr lang="en-US" sz="1800" dirty="0">
              <a:solidFill>
                <a:schemeClr val="tx2"/>
              </a:solidFill>
              <a:latin typeface="Times New Roman" panose="02020603050405020304" pitchFamily="18" charset="0"/>
              <a:cs typeface="Times New Roman" panose="02020603050405020304" pitchFamily="18" charset="0"/>
            </a:endParaRPr>
          </a:p>
          <a:p>
            <a:pPr marL="9525" marR="0" indent="-6350">
              <a:lnSpc>
                <a:spcPct val="103000"/>
              </a:lnSpc>
              <a:spcBef>
                <a:spcPts val="0"/>
              </a:spcBef>
              <a:spcAft>
                <a:spcPts val="710"/>
              </a:spcAft>
            </a:pPr>
            <a:r>
              <a:rPr lang="en-IN" sz="1800" dirty="0">
                <a:solidFill>
                  <a:schemeClr val="tx2"/>
                </a:solidFill>
                <a:latin typeface="Times New Roman" panose="02020603050405020304" pitchFamily="18" charset="0"/>
                <a:cs typeface="Times New Roman" panose="02020603050405020304" pitchFamily="18" charset="0"/>
              </a:rPr>
              <a:t> [2] K Amrutha P Prabu K Amrutha; P Prabu.” ML based sign recognition system” 2021 International Conference on Innovative Trends in Information Technology (ICITIIT). </a:t>
            </a:r>
            <a:endParaRPr lang="en-US" sz="1800" dirty="0">
              <a:solidFill>
                <a:schemeClr val="tx2"/>
              </a:solidFill>
              <a:latin typeface="Times New Roman" panose="02020603050405020304" pitchFamily="18" charset="0"/>
              <a:cs typeface="Times New Roman" panose="02020603050405020304" pitchFamily="18" charset="0"/>
            </a:endParaRPr>
          </a:p>
          <a:p>
            <a:pPr marL="9525" marR="0" indent="-6350">
              <a:lnSpc>
                <a:spcPct val="103000"/>
              </a:lnSpc>
              <a:spcBef>
                <a:spcPts val="0"/>
              </a:spcBef>
              <a:spcAft>
                <a:spcPts val="710"/>
              </a:spcAft>
            </a:pPr>
            <a:r>
              <a:rPr lang="en-IN" sz="1800" dirty="0">
                <a:solidFill>
                  <a:schemeClr val="tx2"/>
                </a:solidFill>
                <a:latin typeface="Times New Roman" panose="02020603050405020304" pitchFamily="18" charset="0"/>
                <a:cs typeface="Times New Roman" panose="02020603050405020304" pitchFamily="18" charset="0"/>
              </a:rPr>
              <a:t>[3] Mrs s Chandra Gandhi, Aakash raj r, Muhammed Shamil ml, Akhil s, Prabha Shankar. “Real time translation of sign language to speech and text” International Advanced Research Journal in Science, Engineering and Technology. Vol.8, Issue 4, April 2021.</a:t>
            </a:r>
            <a:endParaRPr lang="en-US" sz="1800" dirty="0">
              <a:solidFill>
                <a:schemeClr val="tx2"/>
              </a:solidFill>
              <a:latin typeface="Times New Roman" panose="02020603050405020304" pitchFamily="18" charset="0"/>
              <a:cs typeface="Times New Roman" panose="02020603050405020304" pitchFamily="18" charset="0"/>
            </a:endParaRPr>
          </a:p>
          <a:p>
            <a:pPr marL="9525" marR="0" indent="-6350">
              <a:lnSpc>
                <a:spcPct val="103000"/>
              </a:lnSpc>
              <a:spcBef>
                <a:spcPts val="0"/>
              </a:spcBef>
              <a:spcAft>
                <a:spcPts val="710"/>
              </a:spcAft>
            </a:pPr>
            <a:r>
              <a:rPr lang="en-IN" sz="1800" dirty="0">
                <a:solidFill>
                  <a:schemeClr val="tx2"/>
                </a:solidFill>
                <a:latin typeface="Times New Roman" panose="02020603050405020304" pitchFamily="18" charset="0"/>
                <a:cs typeface="Times New Roman" panose="02020603050405020304" pitchFamily="18" charset="0"/>
              </a:rPr>
              <a:t>[4] Ankit Ojha, Aayush Pandey, Shubham Maurya, Abhishek Thakur, </a:t>
            </a:r>
            <a:r>
              <a:rPr lang="en-IN" sz="1800" dirty="0" err="1">
                <a:solidFill>
                  <a:schemeClr val="tx2"/>
                </a:solidFill>
                <a:latin typeface="Times New Roman" panose="02020603050405020304" pitchFamily="18" charset="0"/>
                <a:cs typeface="Times New Roman" panose="02020603050405020304" pitchFamily="18" charset="0"/>
              </a:rPr>
              <a:t>Dr.</a:t>
            </a:r>
            <a:r>
              <a:rPr lang="en-IN" sz="1800" dirty="0">
                <a:solidFill>
                  <a:schemeClr val="tx2"/>
                </a:solidFill>
                <a:latin typeface="Times New Roman" panose="02020603050405020304" pitchFamily="18" charset="0"/>
                <a:cs typeface="Times New Roman" panose="02020603050405020304" pitchFamily="18" charset="0"/>
              </a:rPr>
              <a:t> Dayananda P “Sign Language to Text and Speech Translation in Real Time Using Convolutional Neural </a:t>
            </a:r>
            <a:r>
              <a:rPr lang="en-IN" sz="1800" dirty="0" err="1">
                <a:solidFill>
                  <a:schemeClr val="tx2"/>
                </a:solidFill>
                <a:latin typeface="Times New Roman" panose="02020603050405020304" pitchFamily="18" charset="0"/>
                <a:cs typeface="Times New Roman" panose="02020603050405020304" pitchFamily="18" charset="0"/>
              </a:rPr>
              <a:t>Network.”IJERT</a:t>
            </a:r>
            <a:r>
              <a:rPr lang="en-IN" sz="1800" dirty="0">
                <a:solidFill>
                  <a:schemeClr val="tx2"/>
                </a:solidFill>
                <a:latin typeface="Times New Roman" panose="02020603050405020304" pitchFamily="18" charset="0"/>
                <a:cs typeface="Times New Roman" panose="02020603050405020304" pitchFamily="18" charset="0"/>
              </a:rPr>
              <a:t> NCAIT – 2020 (Volume 8 – Issue 15). 21-09-2020</a:t>
            </a:r>
            <a:endParaRPr lang="en-US" sz="1800" dirty="0">
              <a:solidFill>
                <a:schemeClr val="tx2"/>
              </a:solidFill>
              <a:latin typeface="Times New Roman" panose="02020603050405020304" pitchFamily="18" charset="0"/>
              <a:cs typeface="Times New Roman" panose="02020603050405020304" pitchFamily="18" charset="0"/>
            </a:endParaRPr>
          </a:p>
          <a:p>
            <a:pPr marL="9525" marR="0" indent="-6350">
              <a:lnSpc>
                <a:spcPct val="103000"/>
              </a:lnSpc>
              <a:spcBef>
                <a:spcPts val="0"/>
              </a:spcBef>
              <a:spcAft>
                <a:spcPts val="710"/>
              </a:spcAft>
            </a:pPr>
            <a:r>
              <a:rPr lang="en-IN" sz="1800" dirty="0">
                <a:solidFill>
                  <a:schemeClr val="tx2"/>
                </a:solidFill>
                <a:latin typeface="Times New Roman" panose="02020603050405020304" pitchFamily="18" charset="0"/>
                <a:cs typeface="Times New Roman" panose="02020603050405020304" pitchFamily="18" charset="0"/>
              </a:rPr>
              <a:t> [5] Carl Jose M. </a:t>
            </a:r>
            <a:r>
              <a:rPr lang="en-IN" sz="1800" dirty="0" err="1">
                <a:solidFill>
                  <a:schemeClr val="tx2"/>
                </a:solidFill>
                <a:latin typeface="Times New Roman" panose="02020603050405020304" pitchFamily="18" charset="0"/>
                <a:cs typeface="Times New Roman" panose="02020603050405020304" pitchFamily="18" charset="0"/>
              </a:rPr>
              <a:t>Guingab</a:t>
            </a:r>
            <a:r>
              <a:rPr lang="en-IN" sz="1800" dirty="0">
                <a:solidFill>
                  <a:schemeClr val="tx2"/>
                </a:solidFill>
                <a:latin typeface="Times New Roman" panose="02020603050405020304" pitchFamily="18" charset="0"/>
                <a:cs typeface="Times New Roman" panose="02020603050405020304" pitchFamily="18" charset="0"/>
              </a:rPr>
              <a:t>, Ron Andrew </a:t>
            </a:r>
            <a:r>
              <a:rPr lang="en-IN" sz="1800" dirty="0" err="1">
                <a:solidFill>
                  <a:schemeClr val="tx2"/>
                </a:solidFill>
                <a:latin typeface="Times New Roman" panose="02020603050405020304" pitchFamily="18" charset="0"/>
                <a:cs typeface="Times New Roman" panose="02020603050405020304" pitchFamily="18" charset="0"/>
              </a:rPr>
              <a:t>Relayo</a:t>
            </a:r>
            <a:r>
              <a:rPr lang="en-IN" sz="1800" dirty="0">
                <a:solidFill>
                  <a:schemeClr val="tx2"/>
                </a:solidFill>
                <a:latin typeface="Times New Roman" panose="02020603050405020304" pitchFamily="18" charset="0"/>
                <a:cs typeface="Times New Roman" panose="02020603050405020304" pitchFamily="18" charset="0"/>
              </a:rPr>
              <a:t>, Mark Joseph C. Sheng, John Ray D. Tamayo " Using Deep Learning in Sign Language Translation to Text." Proceedings of the International Conference on Industrial Engineering and Operations Management Istanbul, Turkey, March 7-10, 2022</a:t>
            </a:r>
            <a:endParaRPr lang="en-US" sz="18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8918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AC25D-D089-4D11-925B-8BE27661290C}"/>
              </a:ext>
            </a:extLst>
          </p:cNvPr>
          <p:cNvSpPr>
            <a:spLocks noGrp="1"/>
          </p:cNvSpPr>
          <p:nvPr>
            <p:ph type="title"/>
          </p:nvPr>
        </p:nvSpPr>
        <p:spPr>
          <a:xfrm>
            <a:off x="144379" y="110168"/>
            <a:ext cx="8999621" cy="4923163"/>
          </a:xfrm>
        </p:spPr>
        <p:txBody>
          <a:bodyPr/>
          <a:lstStyle/>
          <a:p>
            <a:pPr marL="9525" marR="0" indent="-6350" algn="l">
              <a:lnSpc>
                <a:spcPct val="103000"/>
              </a:lnSpc>
              <a:spcBef>
                <a:spcPts val="0"/>
              </a:spcBef>
              <a:spcAft>
                <a:spcPts val="710"/>
              </a:spcAft>
            </a:pPr>
            <a:r>
              <a:rPr lang="en-IN" sz="1800" b="0" dirty="0">
                <a:effectLst/>
                <a:latin typeface="Times New Roman" panose="02020603050405020304" pitchFamily="18" charset="0"/>
                <a:ea typeface="Times New Roman" panose="02020603050405020304" pitchFamily="18" charset="0"/>
              </a:rPr>
              <a:t>[6] Tiago Oliveira; Paula </a:t>
            </a:r>
            <a:r>
              <a:rPr lang="en-IN" sz="1800" b="0" dirty="0" err="1">
                <a:effectLst/>
                <a:latin typeface="Times New Roman" panose="02020603050405020304" pitchFamily="18" charset="0"/>
                <a:ea typeface="Times New Roman" panose="02020603050405020304" pitchFamily="18" charset="0"/>
              </a:rPr>
              <a:t>Escudeiro</a:t>
            </a:r>
            <a:r>
              <a:rPr lang="en-IN" sz="1800" b="0" dirty="0">
                <a:effectLst/>
                <a:latin typeface="Times New Roman" panose="02020603050405020304" pitchFamily="18" charset="0"/>
                <a:ea typeface="Times New Roman" panose="02020603050405020304" pitchFamily="18" charset="0"/>
              </a:rPr>
              <a:t>; Nuno </a:t>
            </a:r>
            <a:r>
              <a:rPr lang="en-IN" sz="1800" b="0" dirty="0" err="1">
                <a:effectLst/>
                <a:latin typeface="Times New Roman" panose="02020603050405020304" pitchFamily="18" charset="0"/>
                <a:ea typeface="Times New Roman" panose="02020603050405020304" pitchFamily="18" charset="0"/>
              </a:rPr>
              <a:t>Escudeiro</a:t>
            </a:r>
            <a:r>
              <a:rPr lang="en-IN" sz="1800" b="0" dirty="0">
                <a:effectLst/>
                <a:latin typeface="Times New Roman" panose="02020603050405020304" pitchFamily="18" charset="0"/>
                <a:ea typeface="Times New Roman" panose="02020603050405020304" pitchFamily="18" charset="0"/>
              </a:rPr>
              <a:t>; Emanuel Rocha; Fernando </a:t>
            </a:r>
            <a:r>
              <a:rPr lang="en-IN" sz="1800" b="0" dirty="0" err="1">
                <a:effectLst/>
                <a:latin typeface="Times New Roman" panose="02020603050405020304" pitchFamily="18" charset="0"/>
                <a:ea typeface="Times New Roman" panose="02020603050405020304" pitchFamily="18" charset="0"/>
              </a:rPr>
              <a:t>Maciel</a:t>
            </a:r>
            <a:r>
              <a:rPr lang="en-IN" sz="1800" b="0" dirty="0">
                <a:effectLst/>
                <a:latin typeface="Times New Roman" panose="02020603050405020304" pitchFamily="18" charset="0"/>
                <a:ea typeface="Times New Roman" panose="02020603050405020304" pitchFamily="18" charset="0"/>
              </a:rPr>
              <a:t> Barbosa” Automatic Sign Language Translation to Improve Communication” 2019 IEEE Global Engineering Education Conference (EDUCON)</a:t>
            </a:r>
            <a:br>
              <a:rPr lang="en-IN" sz="1800" b="0" dirty="0">
                <a:effectLst/>
                <a:latin typeface="Times New Roman" panose="02020603050405020304" pitchFamily="18" charset="0"/>
                <a:ea typeface="Times New Roman" panose="02020603050405020304" pitchFamily="18" charset="0"/>
              </a:rPr>
            </a:br>
            <a:br>
              <a:rPr lang="en-US" sz="1800" b="0" dirty="0">
                <a:effectLst/>
                <a:latin typeface="Times New Roman" panose="02020603050405020304" pitchFamily="18" charset="0"/>
                <a:ea typeface="Times New Roman" panose="02020603050405020304" pitchFamily="18" charset="0"/>
              </a:rPr>
            </a:br>
            <a:r>
              <a:rPr lang="en-IN" sz="1800" b="0" dirty="0">
                <a:effectLst/>
                <a:latin typeface="Times New Roman" panose="02020603050405020304" pitchFamily="18" charset="0"/>
                <a:ea typeface="Times New Roman" panose="02020603050405020304" pitchFamily="18" charset="0"/>
              </a:rPr>
              <a:t>[7] Mahesh Kumar N B “conversion of sign language into Text” International Journal of Applied Engineering Research ISSN 0973-4562 Volume 13, Number 9 (2018) pp. 7154-7161</a:t>
            </a:r>
            <a:br>
              <a:rPr lang="en-IN" sz="1800" b="0" dirty="0">
                <a:effectLst/>
                <a:latin typeface="Times New Roman" panose="02020603050405020304" pitchFamily="18" charset="0"/>
                <a:ea typeface="Times New Roman" panose="02020603050405020304" pitchFamily="18" charset="0"/>
              </a:rPr>
            </a:br>
            <a:br>
              <a:rPr lang="en-US" sz="1800" b="0" dirty="0">
                <a:effectLst/>
                <a:latin typeface="Times New Roman" panose="02020603050405020304" pitchFamily="18" charset="0"/>
                <a:ea typeface="Times New Roman" panose="02020603050405020304" pitchFamily="18" charset="0"/>
              </a:rPr>
            </a:br>
            <a:r>
              <a:rPr lang="en-IN" sz="1800" b="0" dirty="0">
                <a:effectLst/>
                <a:latin typeface="Times New Roman" panose="02020603050405020304" pitchFamily="18" charset="0"/>
                <a:ea typeface="Times New Roman" panose="02020603050405020304" pitchFamily="18" charset="0"/>
              </a:rPr>
              <a:t>[8] Rajesh Singh, Satyam Shekhar, Shashank </a:t>
            </a:r>
            <a:r>
              <a:rPr lang="en-IN" sz="1800" b="0" dirty="0" err="1">
                <a:effectLst/>
                <a:latin typeface="Times New Roman" panose="02020603050405020304" pitchFamily="18" charset="0"/>
                <a:ea typeface="Times New Roman" panose="02020603050405020304" pitchFamily="18" charset="0"/>
              </a:rPr>
              <a:t>Shaurya</a:t>
            </a:r>
            <a:r>
              <a:rPr lang="en-IN" sz="1800" b="0" dirty="0">
                <a:effectLst/>
                <a:latin typeface="Times New Roman" panose="02020603050405020304" pitchFamily="18" charset="0"/>
                <a:ea typeface="Times New Roman" panose="02020603050405020304" pitchFamily="18" charset="0"/>
              </a:rPr>
              <a:t>, </a:t>
            </a:r>
            <a:r>
              <a:rPr lang="en-IN" sz="1800" b="0" dirty="0" err="1">
                <a:effectLst/>
                <a:latin typeface="Times New Roman" panose="02020603050405020304" pitchFamily="18" charset="0"/>
                <a:ea typeface="Times New Roman" panose="02020603050405020304" pitchFamily="18" charset="0"/>
              </a:rPr>
              <a:t>Shivang</a:t>
            </a:r>
            <a:r>
              <a:rPr lang="en-IN" sz="1800" b="0" dirty="0">
                <a:effectLst/>
                <a:latin typeface="Times New Roman" panose="02020603050405020304" pitchFamily="18" charset="0"/>
                <a:ea typeface="Times New Roman" panose="02020603050405020304" pitchFamily="18" charset="0"/>
              </a:rPr>
              <a:t> Kumar, </a:t>
            </a:r>
            <a:r>
              <a:rPr lang="en-IN" sz="1800" b="0" dirty="0" err="1">
                <a:effectLst/>
                <a:latin typeface="Times New Roman" panose="02020603050405020304" pitchFamily="18" charset="0"/>
                <a:ea typeface="Times New Roman" panose="02020603050405020304" pitchFamily="18" charset="0"/>
              </a:rPr>
              <a:t>Dr.</a:t>
            </a:r>
            <a:r>
              <a:rPr lang="en-IN" sz="1800" b="0" dirty="0">
                <a:effectLst/>
                <a:latin typeface="Times New Roman" panose="02020603050405020304" pitchFamily="18" charset="0"/>
                <a:ea typeface="Times New Roman" panose="02020603050405020304" pitchFamily="18" charset="0"/>
              </a:rPr>
              <a:t> Rekha. K.S “Sign Language to Text” ISSN 2321 3361 © 2020 IJESC Volume 10 Issue No.6</a:t>
            </a:r>
            <a:br>
              <a:rPr lang="en-IN" sz="1800" b="0" dirty="0">
                <a:effectLst/>
                <a:latin typeface="Times New Roman" panose="02020603050405020304" pitchFamily="18" charset="0"/>
                <a:ea typeface="Times New Roman" panose="02020603050405020304" pitchFamily="18" charset="0"/>
              </a:rPr>
            </a:br>
            <a:br>
              <a:rPr lang="en-US" sz="1800" b="0" dirty="0">
                <a:effectLst/>
                <a:latin typeface="Times New Roman" panose="02020603050405020304" pitchFamily="18" charset="0"/>
                <a:ea typeface="Times New Roman" panose="02020603050405020304" pitchFamily="18" charset="0"/>
              </a:rPr>
            </a:br>
            <a:r>
              <a:rPr lang="en-IN" sz="1800" b="0" dirty="0">
                <a:effectLst/>
                <a:latin typeface="Times New Roman" panose="02020603050405020304" pitchFamily="18" charset="0"/>
                <a:ea typeface="Times New Roman" panose="02020603050405020304" pitchFamily="18" charset="0"/>
              </a:rPr>
              <a:t>[9] </a:t>
            </a:r>
            <a:r>
              <a:rPr lang="en-IN" sz="1800" b="0" dirty="0" err="1">
                <a:effectLst/>
                <a:latin typeface="Times New Roman" panose="02020603050405020304" pitchFamily="18" charset="0"/>
                <a:ea typeface="Times New Roman" panose="02020603050405020304" pitchFamily="18" charset="0"/>
              </a:rPr>
              <a:t>Akshatha</a:t>
            </a:r>
            <a:r>
              <a:rPr lang="en-IN" sz="1800" b="0" dirty="0">
                <a:effectLst/>
                <a:latin typeface="Times New Roman" panose="02020603050405020304" pitchFamily="18" charset="0"/>
                <a:ea typeface="Times New Roman" panose="02020603050405020304" pitchFamily="18" charset="0"/>
              </a:rPr>
              <a:t> Rani K , </a:t>
            </a:r>
            <a:r>
              <a:rPr lang="en-IN" sz="1800" b="0" dirty="0" err="1">
                <a:effectLst/>
                <a:latin typeface="Times New Roman" panose="02020603050405020304" pitchFamily="18" charset="0"/>
                <a:ea typeface="Times New Roman" panose="02020603050405020304" pitchFamily="18" charset="0"/>
              </a:rPr>
              <a:t>Dr.</a:t>
            </a:r>
            <a:r>
              <a:rPr lang="en-IN" sz="1800" b="0" dirty="0">
                <a:effectLst/>
                <a:latin typeface="Times New Roman" panose="02020603050405020304" pitchFamily="18" charset="0"/>
                <a:ea typeface="Times New Roman" panose="02020603050405020304" pitchFamily="18" charset="0"/>
              </a:rPr>
              <a:t> N </a:t>
            </a:r>
            <a:r>
              <a:rPr lang="en-IN" sz="1800" b="0" dirty="0" err="1">
                <a:effectLst/>
                <a:latin typeface="Times New Roman" panose="02020603050405020304" pitchFamily="18" charset="0"/>
                <a:ea typeface="Times New Roman" panose="02020603050405020304" pitchFamily="18" charset="0"/>
              </a:rPr>
              <a:t>Manjanaik</a:t>
            </a:r>
            <a:r>
              <a:rPr lang="en-IN" sz="1800" b="0" dirty="0">
                <a:effectLst/>
                <a:latin typeface="Times New Roman" panose="02020603050405020304" pitchFamily="18" charset="0"/>
                <a:ea typeface="Times New Roman" panose="02020603050405020304" pitchFamily="18" charset="0"/>
              </a:rPr>
              <a:t>  “Sign Language to Text-Speech Translator Using Machine Learning” International Journal of Emerging Trends in Engineering Research volume 9,.No 7,July 2021</a:t>
            </a:r>
            <a:br>
              <a:rPr lang="en-IN" sz="1800" b="0" dirty="0">
                <a:effectLst/>
                <a:latin typeface="Times New Roman" panose="02020603050405020304" pitchFamily="18" charset="0"/>
                <a:ea typeface="Times New Roman" panose="02020603050405020304" pitchFamily="18" charset="0"/>
              </a:rPr>
            </a:br>
            <a:br>
              <a:rPr lang="en-US" sz="1800" b="0" dirty="0">
                <a:effectLst/>
                <a:latin typeface="Times New Roman" panose="02020603050405020304" pitchFamily="18" charset="0"/>
                <a:ea typeface="Times New Roman" panose="02020603050405020304" pitchFamily="18" charset="0"/>
              </a:rPr>
            </a:br>
            <a:r>
              <a:rPr lang="en-IN" sz="1800" b="0" dirty="0">
                <a:effectLst/>
                <a:latin typeface="Times New Roman" panose="02020603050405020304" pitchFamily="18" charset="0"/>
                <a:ea typeface="Times New Roman" panose="02020603050405020304" pitchFamily="18" charset="0"/>
              </a:rPr>
              <a:t>[10] </a:t>
            </a:r>
            <a:r>
              <a:rPr lang="en-IN" sz="1800" b="0" dirty="0" err="1">
                <a:effectLst/>
                <a:latin typeface="Times New Roman" panose="02020603050405020304" pitchFamily="18" charset="0"/>
                <a:ea typeface="Times New Roman" panose="02020603050405020304" pitchFamily="18" charset="0"/>
              </a:rPr>
              <a:t>Vatsal</a:t>
            </a:r>
            <a:r>
              <a:rPr lang="en-IN" sz="1800" b="0" dirty="0">
                <a:effectLst/>
                <a:latin typeface="Times New Roman" panose="02020603050405020304" pitchFamily="18" charset="0"/>
                <a:ea typeface="Times New Roman" panose="02020603050405020304" pitchFamily="18" charset="0"/>
              </a:rPr>
              <a:t> Patel  , </a:t>
            </a:r>
            <a:r>
              <a:rPr lang="en-IN" sz="1800" b="0" dirty="0" err="1">
                <a:effectLst/>
                <a:latin typeface="Times New Roman" panose="02020603050405020304" pitchFamily="18" charset="0"/>
                <a:ea typeface="Times New Roman" panose="02020603050405020304" pitchFamily="18" charset="0"/>
              </a:rPr>
              <a:t>Maahi</a:t>
            </a:r>
            <a:r>
              <a:rPr lang="en-IN" sz="1800" b="0" dirty="0">
                <a:effectLst/>
                <a:latin typeface="Times New Roman" panose="02020603050405020304" pitchFamily="18" charset="0"/>
                <a:ea typeface="Times New Roman" panose="02020603050405020304" pitchFamily="18" charset="0"/>
              </a:rPr>
              <a:t> Patel “ Sign To Text Conversion- Helping Aid” International Journal of Scientific Research in Computer Science, Engineering and Information Technology Volume 7, Issue 5,October 2021.</a:t>
            </a:r>
            <a:br>
              <a:rPr lang="en-US" sz="1800" b="0" dirty="0">
                <a:effectLst/>
                <a:latin typeface="Times New Roman" panose="02020603050405020304" pitchFamily="18" charset="0"/>
                <a:ea typeface="Times New Roman" panose="02020603050405020304" pitchFamily="18" charset="0"/>
              </a:rPr>
            </a:br>
            <a:endParaRPr lang="en-US" sz="1800" b="0" dirty="0"/>
          </a:p>
        </p:txBody>
      </p:sp>
    </p:spTree>
    <p:extLst>
      <p:ext uri="{BB962C8B-B14F-4D97-AF65-F5344CB8AC3E}">
        <p14:creationId xmlns:p14="http://schemas.microsoft.com/office/powerpoint/2010/main" val="347881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ED12-EBF6-6621-67F6-67B5CAA5830B}"/>
              </a:ext>
            </a:extLst>
          </p:cNvPr>
          <p:cNvSpPr>
            <a:spLocks noGrp="1"/>
          </p:cNvSpPr>
          <p:nvPr>
            <p:ph type="title"/>
          </p:nvPr>
        </p:nvSpPr>
        <p:spPr>
          <a:xfrm>
            <a:off x="1058500" y="413941"/>
            <a:ext cx="7789000" cy="1166575"/>
          </a:xfrm>
        </p:spPr>
        <p:txBody>
          <a:bodyPr/>
          <a:lstStyle/>
          <a:p>
            <a:r>
              <a:rPr lang="en-IN" sz="6000" dirty="0"/>
              <a:t>THANK YOU </a:t>
            </a:r>
          </a:p>
        </p:txBody>
      </p:sp>
      <p:sp>
        <p:nvSpPr>
          <p:cNvPr id="3" name="TextBox 2">
            <a:extLst>
              <a:ext uri="{FF2B5EF4-FFF2-40B4-BE49-F238E27FC236}">
                <a16:creationId xmlns:a16="http://schemas.microsoft.com/office/drawing/2014/main" id="{8FC5A6A1-8633-5226-CCCD-FD6C12BA1B0A}"/>
              </a:ext>
            </a:extLst>
          </p:cNvPr>
          <p:cNvSpPr txBox="1"/>
          <p:nvPr/>
        </p:nvSpPr>
        <p:spPr>
          <a:xfrm>
            <a:off x="7139350" y="3344564"/>
            <a:ext cx="2654300" cy="1384995"/>
          </a:xfrm>
          <a:prstGeom prst="rect">
            <a:avLst/>
          </a:prstGeom>
          <a:noFill/>
        </p:spPr>
        <p:txBody>
          <a:bodyPr wrap="square" rtlCol="0">
            <a:spAutoFit/>
          </a:bodyPr>
          <a:lstStyle/>
          <a:p>
            <a:r>
              <a:rPr lang="en-IN" sz="2000" b="1" dirty="0">
                <a:solidFill>
                  <a:schemeClr val="tx2"/>
                </a:solidFill>
              </a:rPr>
              <a:t>TEAM :</a:t>
            </a:r>
          </a:p>
          <a:p>
            <a:pPr marL="342900" indent="-342900">
              <a:buClr>
                <a:schemeClr val="accent4"/>
              </a:buClr>
              <a:buFont typeface="+mj-lt"/>
              <a:buAutoNum type="arabicPeriod"/>
            </a:pPr>
            <a:r>
              <a:rPr lang="en-IN" sz="1600" b="1" dirty="0">
                <a:solidFill>
                  <a:schemeClr val="tx2"/>
                </a:solidFill>
              </a:rPr>
              <a:t>Nadeem Gulam</a:t>
            </a:r>
          </a:p>
          <a:p>
            <a:pPr marL="342900" indent="-342900">
              <a:buClr>
                <a:schemeClr val="accent4"/>
              </a:buClr>
              <a:buFont typeface="+mj-lt"/>
              <a:buAutoNum type="arabicPeriod"/>
            </a:pPr>
            <a:r>
              <a:rPr lang="en-IN" sz="1600" b="1" dirty="0">
                <a:solidFill>
                  <a:schemeClr val="tx2"/>
                </a:solidFill>
              </a:rPr>
              <a:t>Neha Pandey</a:t>
            </a:r>
          </a:p>
          <a:p>
            <a:pPr marL="342900" indent="-342900">
              <a:buClr>
                <a:schemeClr val="accent4"/>
              </a:buClr>
              <a:buFont typeface="+mj-lt"/>
              <a:buAutoNum type="arabicPeriod"/>
            </a:pPr>
            <a:r>
              <a:rPr lang="en-IN" sz="1600" b="1" dirty="0" err="1">
                <a:solidFill>
                  <a:schemeClr val="tx2"/>
                </a:solidFill>
              </a:rPr>
              <a:t>Medha</a:t>
            </a:r>
            <a:r>
              <a:rPr lang="en-IN" sz="1600" b="1" dirty="0">
                <a:solidFill>
                  <a:schemeClr val="tx2"/>
                </a:solidFill>
              </a:rPr>
              <a:t> R</a:t>
            </a:r>
          </a:p>
          <a:p>
            <a:pPr marL="342900" indent="-342900">
              <a:buClr>
                <a:schemeClr val="accent4"/>
              </a:buClr>
              <a:buFont typeface="+mj-lt"/>
              <a:buAutoNum type="arabicPeriod"/>
            </a:pPr>
            <a:r>
              <a:rPr lang="en-IN" sz="1600" b="1" dirty="0" err="1">
                <a:solidFill>
                  <a:schemeClr val="tx2"/>
                </a:solidFill>
              </a:rPr>
              <a:t>Rakshith</a:t>
            </a:r>
            <a:r>
              <a:rPr lang="en-IN" sz="1600" b="1" dirty="0">
                <a:solidFill>
                  <a:schemeClr val="tx2"/>
                </a:solidFill>
              </a:rPr>
              <a:t> V K</a:t>
            </a:r>
          </a:p>
        </p:txBody>
      </p:sp>
      <p:pic>
        <p:nvPicPr>
          <p:cNvPr id="4" name="Google Shape;104;p24">
            <a:extLst>
              <a:ext uri="{FF2B5EF4-FFF2-40B4-BE49-F238E27FC236}">
                <a16:creationId xmlns:a16="http://schemas.microsoft.com/office/drawing/2014/main" id="{2B4FB028-203A-4031-BC65-D7146304A8B8}"/>
              </a:ext>
            </a:extLst>
          </p:cNvPr>
          <p:cNvPicPr preferRelativeResize="0"/>
          <p:nvPr/>
        </p:nvPicPr>
        <p:blipFill rotWithShape="1">
          <a:blip r:embed="rId2">
            <a:alphaModFix/>
          </a:blip>
          <a:srcRect l="6664" t="4858" r="6220" b="5495"/>
          <a:stretch/>
        </p:blipFill>
        <p:spPr>
          <a:xfrm>
            <a:off x="0" y="1184799"/>
            <a:ext cx="4197350" cy="4319530"/>
          </a:xfrm>
          <a:prstGeom prst="rect">
            <a:avLst/>
          </a:prstGeom>
          <a:noFill/>
          <a:ln>
            <a:noFill/>
          </a:ln>
        </p:spPr>
      </p:pic>
      <p:pic>
        <p:nvPicPr>
          <p:cNvPr id="5" name="Google Shape;1793;p47">
            <a:extLst>
              <a:ext uri="{FF2B5EF4-FFF2-40B4-BE49-F238E27FC236}">
                <a16:creationId xmlns:a16="http://schemas.microsoft.com/office/drawing/2014/main" id="{2BADE2E1-67A0-875A-0482-6CDE403AC263}"/>
              </a:ext>
            </a:extLst>
          </p:cNvPr>
          <p:cNvPicPr preferRelativeResize="0"/>
          <p:nvPr/>
        </p:nvPicPr>
        <p:blipFill>
          <a:blip r:embed="rId3">
            <a:alphaModFix/>
          </a:blip>
          <a:stretch>
            <a:fillRect/>
          </a:stretch>
        </p:blipFill>
        <p:spPr>
          <a:xfrm>
            <a:off x="5840225" y="1184799"/>
            <a:ext cx="3189475" cy="1840476"/>
          </a:xfrm>
          <a:prstGeom prst="rect">
            <a:avLst/>
          </a:prstGeom>
          <a:noFill/>
          <a:ln>
            <a:noFill/>
          </a:ln>
        </p:spPr>
      </p:pic>
    </p:spTree>
    <p:extLst>
      <p:ext uri="{BB962C8B-B14F-4D97-AF65-F5344CB8AC3E}">
        <p14:creationId xmlns:p14="http://schemas.microsoft.com/office/powerpoint/2010/main" val="2009391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204793" y="-500148"/>
            <a:ext cx="6609143" cy="496988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6600" dirty="0">
                <a:latin typeface="Rajdhani"/>
                <a:ea typeface="Rajdhani"/>
                <a:cs typeface="Rajdhani"/>
                <a:sym typeface="Rajdhani"/>
              </a:rPr>
              <a:t>SIGN LANGUAGE IDENTIFICATION USING DEEP LEARNING </a:t>
            </a:r>
            <a:endParaRPr sz="6600" dirty="0">
              <a:latin typeface="Rajdhani"/>
              <a:ea typeface="Rajdhani"/>
              <a:cs typeface="Rajdhani"/>
              <a:sym typeface="Rajdhani"/>
            </a:endParaRPr>
          </a:p>
        </p:txBody>
      </p:sp>
      <p:pic>
        <p:nvPicPr>
          <p:cNvPr id="104" name="Google Shape;104;p24"/>
          <p:cNvPicPr preferRelativeResize="0"/>
          <p:nvPr/>
        </p:nvPicPr>
        <p:blipFill rotWithShape="1">
          <a:blip r:embed="rId4">
            <a:alphaModFix/>
          </a:blip>
          <a:srcRect l="6664" t="4858" r="6220" b="5495"/>
          <a:stretch/>
        </p:blipFill>
        <p:spPr>
          <a:xfrm>
            <a:off x="4946650" y="823970"/>
            <a:ext cx="4197350" cy="4319530"/>
          </a:xfrm>
          <a:prstGeom prst="rect">
            <a:avLst/>
          </a:prstGeom>
          <a:noFill/>
          <a:ln>
            <a:noFill/>
          </a:ln>
        </p:spPr>
      </p:pic>
      <p:sp>
        <p:nvSpPr>
          <p:cNvPr id="3" name="TextBox 2">
            <a:extLst>
              <a:ext uri="{FF2B5EF4-FFF2-40B4-BE49-F238E27FC236}">
                <a16:creationId xmlns:a16="http://schemas.microsoft.com/office/drawing/2014/main" id="{C8D582DF-9CBA-EA1C-DF1F-1AE6F01EDE37}"/>
              </a:ext>
            </a:extLst>
          </p:cNvPr>
          <p:cNvSpPr txBox="1"/>
          <p:nvPr/>
        </p:nvSpPr>
        <p:spPr>
          <a:xfrm>
            <a:off x="2129883" y="2169282"/>
            <a:ext cx="4676078" cy="307777"/>
          </a:xfrm>
          <a:prstGeom prst="rect">
            <a:avLst/>
          </a:prstGeom>
          <a:noFill/>
        </p:spPr>
        <p:txBody>
          <a:bodyPr wrap="square">
            <a:spAutoFit/>
          </a:bodyPr>
          <a:lstStyle/>
          <a:p>
            <a:r>
              <a:rPr lang="en-IN" b="0" i="0" dirty="0">
                <a:solidFill>
                  <a:srgbClr val="202124"/>
                </a:solidFill>
                <a:effectLst/>
                <a:latin typeface="Roboto" panose="02000000000000000000" pitchFamily="2" charset="0"/>
              </a:rPr>
              <a:t>13082000</a:t>
            </a:r>
            <a:endParaRPr lang="en-IN" dirty="0"/>
          </a:p>
        </p:txBody>
      </p:sp>
      <p:sp>
        <p:nvSpPr>
          <p:cNvPr id="5" name="TextBox 4">
            <a:extLst>
              <a:ext uri="{FF2B5EF4-FFF2-40B4-BE49-F238E27FC236}">
                <a16:creationId xmlns:a16="http://schemas.microsoft.com/office/drawing/2014/main" id="{AB8C1031-E5F1-86FB-3420-602262B3F5D8}"/>
              </a:ext>
            </a:extLst>
          </p:cNvPr>
          <p:cNvSpPr txBox="1"/>
          <p:nvPr/>
        </p:nvSpPr>
        <p:spPr>
          <a:xfrm>
            <a:off x="2129883" y="2169282"/>
            <a:ext cx="4676078" cy="307777"/>
          </a:xfrm>
          <a:prstGeom prst="rect">
            <a:avLst/>
          </a:prstGeom>
          <a:noFill/>
        </p:spPr>
        <p:txBody>
          <a:bodyPr wrap="square">
            <a:spAutoFit/>
          </a:bodyPr>
          <a:lstStyle/>
          <a:p>
            <a:r>
              <a:rPr lang="en-IN" b="0" i="0" dirty="0">
                <a:solidFill>
                  <a:srgbClr val="202124"/>
                </a:solidFill>
                <a:effectLst/>
                <a:latin typeface="Roboto" panose="02000000000000000000" pitchFamily="2" charset="0"/>
              </a:rPr>
              <a:t>13082000</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2" name="Google Shape;1792;p47"/>
          <p:cNvSpPr txBox="1">
            <a:spLocks noGrp="1"/>
          </p:cNvSpPr>
          <p:nvPr>
            <p:ph type="title"/>
          </p:nvPr>
        </p:nvSpPr>
        <p:spPr>
          <a:xfrm>
            <a:off x="-252234" y="11839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200" b="1" dirty="0">
                <a:solidFill>
                  <a:schemeClr val="tx2"/>
                </a:solidFill>
              </a:rPr>
              <a:t>PROBLEM STATEMENT</a:t>
            </a:r>
            <a:endParaRPr sz="3200" b="1" dirty="0">
              <a:solidFill>
                <a:schemeClr val="tx2"/>
              </a:solidFill>
            </a:endParaRPr>
          </a:p>
        </p:txBody>
      </p:sp>
      <p:pic>
        <p:nvPicPr>
          <p:cNvPr id="1793" name="Google Shape;1793;p47"/>
          <p:cNvPicPr preferRelativeResize="0"/>
          <p:nvPr/>
        </p:nvPicPr>
        <p:blipFill>
          <a:blip r:embed="rId3">
            <a:alphaModFix/>
          </a:blip>
          <a:stretch>
            <a:fillRect/>
          </a:stretch>
        </p:blipFill>
        <p:spPr>
          <a:xfrm>
            <a:off x="4040013" y="3184628"/>
            <a:ext cx="3189475" cy="1840476"/>
          </a:xfrm>
          <a:prstGeom prst="rect">
            <a:avLst/>
          </a:prstGeom>
          <a:noFill/>
          <a:ln>
            <a:noFill/>
          </a:ln>
        </p:spPr>
      </p:pic>
      <p:pic>
        <p:nvPicPr>
          <p:cNvPr id="1794" name="Google Shape;1794;p47"/>
          <p:cNvPicPr preferRelativeResize="0"/>
          <p:nvPr/>
        </p:nvPicPr>
        <p:blipFill rotWithShape="1">
          <a:blip r:embed="rId4">
            <a:alphaModFix/>
          </a:blip>
          <a:srcRect l="25302" r="25297"/>
          <a:stretch/>
        </p:blipFill>
        <p:spPr>
          <a:xfrm>
            <a:off x="6764227" y="234230"/>
            <a:ext cx="2845450" cy="3240024"/>
          </a:xfrm>
          <a:prstGeom prst="rect">
            <a:avLst/>
          </a:prstGeom>
          <a:noFill/>
          <a:ln>
            <a:noFill/>
          </a:ln>
        </p:spPr>
      </p:pic>
      <p:sp>
        <p:nvSpPr>
          <p:cNvPr id="2" name="TextBox 1">
            <a:extLst>
              <a:ext uri="{FF2B5EF4-FFF2-40B4-BE49-F238E27FC236}">
                <a16:creationId xmlns:a16="http://schemas.microsoft.com/office/drawing/2014/main" id="{5BAE8DFF-F1EC-211D-A867-3DDEA516E92D}"/>
              </a:ext>
            </a:extLst>
          </p:cNvPr>
          <p:cNvSpPr txBox="1"/>
          <p:nvPr/>
        </p:nvSpPr>
        <p:spPr>
          <a:xfrm>
            <a:off x="222091" y="806930"/>
            <a:ext cx="6755349" cy="3046988"/>
          </a:xfrm>
          <a:prstGeom prst="rect">
            <a:avLst/>
          </a:prstGeom>
          <a:noFill/>
        </p:spPr>
        <p:txBody>
          <a:bodyPr wrap="square" rtlCol="0">
            <a:spAutoFit/>
          </a:bodyPr>
          <a:lstStyle/>
          <a:p>
            <a:r>
              <a:rPr lang="en-US" sz="3200" b="1" dirty="0">
                <a:solidFill>
                  <a:schemeClr val="tx2"/>
                </a:solidFill>
                <a:latin typeface="Rajdhani" panose="020B0604020202020204" charset="0"/>
                <a:cs typeface="Rajdhani" panose="020B0604020202020204" charset="0"/>
              </a:rPr>
              <a:t>Several people with disabilities around the world are not able to carry out basic day to day tasks due to hindrances caused by their disability. Our system will aim to solve some of their problems.</a:t>
            </a:r>
            <a:endParaRPr lang="en-US" sz="3200" b="1" dirty="0">
              <a:solidFill>
                <a:schemeClr val="tx2"/>
              </a:solidFill>
              <a:effectLst/>
              <a:latin typeface="Rajdhani" panose="020B0604020202020204" charset="0"/>
              <a:cs typeface="Rajdhani" panose="020B0604020202020204" charset="0"/>
            </a:endParaRPr>
          </a:p>
        </p:txBody>
      </p:sp>
      <p:sp>
        <p:nvSpPr>
          <p:cNvPr id="3" name="Google Shape;1792;p47">
            <a:extLst>
              <a:ext uri="{FF2B5EF4-FFF2-40B4-BE49-F238E27FC236}">
                <a16:creationId xmlns:a16="http://schemas.microsoft.com/office/drawing/2014/main" id="{9FC48B3D-7948-ECD8-8F2C-CFEBB8BF2E4C}"/>
              </a:ext>
            </a:extLst>
          </p:cNvPr>
          <p:cNvSpPr txBox="1">
            <a:spLocks/>
          </p:cNvSpPr>
          <p:nvPr/>
        </p:nvSpPr>
        <p:spPr>
          <a:xfrm>
            <a:off x="-252234" y="10352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r>
              <a:rPr lang="en-IN" sz="3200">
                <a:solidFill>
                  <a:schemeClr val="tx2"/>
                </a:solidFill>
              </a:rPr>
              <a:t>PROBLEM STATEMENT</a:t>
            </a:r>
            <a:endParaRPr lang="en-IN" sz="3200" dirty="0">
              <a:solidFill>
                <a:schemeClr val="tx2"/>
              </a:solidFill>
            </a:endParaRPr>
          </a:p>
        </p:txBody>
      </p:sp>
      <p:sp>
        <p:nvSpPr>
          <p:cNvPr id="4" name="TextBox 3">
            <a:extLst>
              <a:ext uri="{FF2B5EF4-FFF2-40B4-BE49-F238E27FC236}">
                <a16:creationId xmlns:a16="http://schemas.microsoft.com/office/drawing/2014/main" id="{774B9D16-F998-A0E1-3E68-E0B071F5AD34}"/>
              </a:ext>
            </a:extLst>
          </p:cNvPr>
          <p:cNvSpPr txBox="1"/>
          <p:nvPr/>
        </p:nvSpPr>
        <p:spPr>
          <a:xfrm>
            <a:off x="222091" y="792061"/>
            <a:ext cx="6755349" cy="3046988"/>
          </a:xfrm>
          <a:prstGeom prst="rect">
            <a:avLst/>
          </a:prstGeom>
          <a:noFill/>
        </p:spPr>
        <p:txBody>
          <a:bodyPr wrap="square" rtlCol="0">
            <a:spAutoFit/>
          </a:bodyPr>
          <a:lstStyle/>
          <a:p>
            <a:r>
              <a:rPr lang="en-US" sz="3200" b="1" dirty="0">
                <a:solidFill>
                  <a:schemeClr val="tx2"/>
                </a:solidFill>
                <a:latin typeface="Rajdhani" panose="020B0604020202020204" charset="0"/>
                <a:cs typeface="Rajdhani" panose="020B0604020202020204" charset="0"/>
              </a:rPr>
              <a:t>Several people with disabilities around the world are not able to carry out basic day to day tasks due to hindrances caused by their disability. Our system will aim to solve some of their problems.</a:t>
            </a:r>
            <a:endParaRPr lang="en-US" sz="3200" b="1" dirty="0">
              <a:solidFill>
                <a:schemeClr val="tx2"/>
              </a:solidFill>
              <a:effectLst/>
              <a:latin typeface="Rajdhani" panose="020B0604020202020204" charset="0"/>
              <a:cs typeface="Rajdhani" panose="020B0604020202020204" charset="0"/>
            </a:endParaRPr>
          </a:p>
        </p:txBody>
      </p:sp>
    </p:spTree>
    <p:extLst>
      <p:ext uri="{BB962C8B-B14F-4D97-AF65-F5344CB8AC3E}">
        <p14:creationId xmlns:p14="http://schemas.microsoft.com/office/powerpoint/2010/main" val="3120218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BB942A-2EBD-097B-708C-34F546598709}"/>
              </a:ext>
            </a:extLst>
          </p:cNvPr>
          <p:cNvSpPr>
            <a:spLocks noGrp="1"/>
          </p:cNvSpPr>
          <p:nvPr>
            <p:ph type="title"/>
          </p:nvPr>
        </p:nvSpPr>
        <p:spPr>
          <a:xfrm>
            <a:off x="719998" y="102147"/>
            <a:ext cx="7704000" cy="572700"/>
          </a:xfrm>
        </p:spPr>
        <p:txBody>
          <a:bodyPr/>
          <a:lstStyle/>
          <a:p>
            <a:r>
              <a:rPr lang="en-IN" sz="3600" dirty="0"/>
              <a:t>OBJECTIVES</a:t>
            </a:r>
          </a:p>
        </p:txBody>
      </p:sp>
      <p:sp>
        <p:nvSpPr>
          <p:cNvPr id="7" name="TextBox 6">
            <a:extLst>
              <a:ext uri="{FF2B5EF4-FFF2-40B4-BE49-F238E27FC236}">
                <a16:creationId xmlns:a16="http://schemas.microsoft.com/office/drawing/2014/main" id="{7BE12461-ADED-37FE-9F2C-207D449121B6}"/>
              </a:ext>
            </a:extLst>
          </p:cNvPr>
          <p:cNvSpPr txBox="1"/>
          <p:nvPr/>
        </p:nvSpPr>
        <p:spPr>
          <a:xfrm>
            <a:off x="611658" y="1050072"/>
            <a:ext cx="8263579" cy="4893647"/>
          </a:xfrm>
          <a:prstGeom prst="rect">
            <a:avLst/>
          </a:prstGeom>
          <a:noFill/>
        </p:spPr>
        <p:txBody>
          <a:bodyPr wrap="square" rtlCol="0">
            <a:spAutoFit/>
          </a:bodyPr>
          <a:lstStyle/>
          <a:p>
            <a:pPr marL="342900" indent="-342900">
              <a:buClr>
                <a:schemeClr val="tx2"/>
              </a:buClr>
              <a:buAutoNum type="arabicPeriod"/>
            </a:pPr>
            <a:r>
              <a:rPr lang="en-US" sz="2400" b="1" i="0" dirty="0">
                <a:solidFill>
                  <a:schemeClr val="tx2"/>
                </a:solidFill>
                <a:effectLst/>
                <a:latin typeface="Rajdhani" panose="020B0604020202020204" charset="0"/>
                <a:cs typeface="Rajdhani" panose="020B0604020202020204" charset="0"/>
              </a:rPr>
              <a:t>to create our own dataset for training and testing purpose</a:t>
            </a:r>
          </a:p>
          <a:p>
            <a:pPr marL="342900" indent="-342900">
              <a:buClr>
                <a:schemeClr val="tx2"/>
              </a:buClr>
              <a:buAutoNum type="arabicPeriod"/>
            </a:pPr>
            <a:endParaRPr lang="en-US" sz="2400" b="1" i="0" dirty="0">
              <a:solidFill>
                <a:schemeClr val="tx2"/>
              </a:solidFill>
              <a:effectLst/>
              <a:latin typeface="Rajdhani" panose="020B0604020202020204" charset="0"/>
              <a:cs typeface="Rajdhani" panose="020B0604020202020204" charset="0"/>
            </a:endParaRPr>
          </a:p>
          <a:p>
            <a:pPr marL="342900" indent="-342900">
              <a:buClr>
                <a:schemeClr val="tx2"/>
              </a:buClr>
              <a:buAutoNum type="arabicPeriod"/>
            </a:pPr>
            <a:r>
              <a:rPr lang="en-US" sz="2400" b="1" i="0" dirty="0">
                <a:solidFill>
                  <a:schemeClr val="tx2"/>
                </a:solidFill>
                <a:effectLst/>
                <a:latin typeface="Rajdhani" panose="020B0604020202020204" charset="0"/>
                <a:cs typeface="Rajdhani" panose="020B0604020202020204" charset="0"/>
              </a:rPr>
              <a:t>To develop a Deep learning model that can classify various hand gestures used for fingerspelling in sign language. </a:t>
            </a:r>
            <a:br>
              <a:rPr lang="en-US" sz="2400" b="1" i="0" dirty="0">
                <a:solidFill>
                  <a:schemeClr val="tx2"/>
                </a:solidFill>
                <a:effectLst/>
                <a:latin typeface="Rajdhani" panose="020B0604020202020204" charset="0"/>
                <a:cs typeface="Rajdhani" panose="020B0604020202020204" charset="0"/>
              </a:rPr>
            </a:br>
            <a:endParaRPr lang="en-US" sz="2400" b="1" i="0" dirty="0">
              <a:solidFill>
                <a:schemeClr val="tx2"/>
              </a:solidFill>
              <a:effectLst/>
              <a:latin typeface="Rajdhani" panose="020B0604020202020204" charset="0"/>
              <a:cs typeface="Rajdhani" panose="020B0604020202020204" charset="0"/>
            </a:endParaRPr>
          </a:p>
          <a:p>
            <a:pPr marL="342900" indent="-342900">
              <a:buClr>
                <a:schemeClr val="tx2"/>
              </a:buClr>
              <a:buAutoNum type="arabicPeriod"/>
            </a:pPr>
            <a:r>
              <a:rPr lang="en-US" sz="2400" b="1" i="0" dirty="0">
                <a:solidFill>
                  <a:schemeClr val="tx2"/>
                </a:solidFill>
                <a:effectLst/>
                <a:latin typeface="Rajdhani" panose="020B0604020202020204" charset="0"/>
                <a:cs typeface="Rajdhani" panose="020B0604020202020204" charset="0"/>
              </a:rPr>
              <a:t>To improve the accuracy of the model by pre-training it on an image dataset. </a:t>
            </a:r>
            <a:br>
              <a:rPr lang="en-US" sz="2400" b="1" i="0" dirty="0">
                <a:solidFill>
                  <a:schemeClr val="tx2"/>
                </a:solidFill>
                <a:effectLst/>
                <a:latin typeface="Rajdhani" panose="020B0604020202020204" charset="0"/>
                <a:cs typeface="Rajdhani" panose="020B0604020202020204" charset="0"/>
              </a:rPr>
            </a:br>
            <a:endParaRPr lang="en-US" sz="2400" b="1" dirty="0">
              <a:solidFill>
                <a:schemeClr val="tx2"/>
              </a:solidFill>
              <a:latin typeface="Rajdhani" panose="020B0604020202020204" charset="0"/>
              <a:cs typeface="Rajdhani" panose="020B0604020202020204" charset="0"/>
            </a:endParaRPr>
          </a:p>
          <a:p>
            <a:pPr marL="342900" indent="-342900">
              <a:buClr>
                <a:schemeClr val="tx2"/>
              </a:buClr>
              <a:buAutoNum type="arabicPeriod"/>
            </a:pPr>
            <a:r>
              <a:rPr lang="en-US" sz="2400" b="1" i="0" dirty="0">
                <a:solidFill>
                  <a:srgbClr val="D1D5DB"/>
                </a:solidFill>
                <a:effectLst/>
                <a:latin typeface="Rajdhani" panose="020B0604020202020204" charset="0"/>
                <a:cs typeface="Rajdhani" panose="020B0604020202020204" charset="0"/>
              </a:rPr>
              <a:t>to utilize the </a:t>
            </a:r>
            <a:r>
              <a:rPr lang="en-US" sz="2400" b="1" i="0" dirty="0" err="1">
                <a:solidFill>
                  <a:srgbClr val="D1D5DB"/>
                </a:solidFill>
                <a:effectLst/>
                <a:latin typeface="Rajdhani" panose="020B0604020202020204" charset="0"/>
                <a:cs typeface="Rajdhani" panose="020B0604020202020204" charset="0"/>
              </a:rPr>
              <a:t>Hunspell_suggest</a:t>
            </a:r>
            <a:r>
              <a:rPr lang="en-US" sz="2400" b="1" i="0" dirty="0">
                <a:solidFill>
                  <a:srgbClr val="D1D5DB"/>
                </a:solidFill>
                <a:effectLst/>
                <a:latin typeface="Rajdhani" panose="020B0604020202020204" charset="0"/>
                <a:cs typeface="Rajdhani" panose="020B0604020202020204" charset="0"/>
              </a:rPr>
              <a:t>  a python library to implement an AutoCorrect and to give possible words.</a:t>
            </a:r>
          </a:p>
          <a:p>
            <a:pPr marL="342900" indent="-342900">
              <a:buClr>
                <a:schemeClr val="tx2"/>
              </a:buClr>
              <a:buAutoNum type="arabicPeriod"/>
            </a:pPr>
            <a:endParaRPr lang="en-US" sz="2400" b="1" dirty="0">
              <a:solidFill>
                <a:srgbClr val="D1D5DB"/>
              </a:solidFill>
              <a:latin typeface="Rajdhani" panose="020B0604020202020204" charset="0"/>
              <a:cs typeface="Rajdhani" panose="020B0604020202020204" charset="0"/>
            </a:endParaRPr>
          </a:p>
          <a:p>
            <a:pPr marL="342900" indent="-342900">
              <a:buClr>
                <a:schemeClr val="tx2"/>
              </a:buClr>
              <a:buAutoNum type="arabicPeriod"/>
            </a:pPr>
            <a:endParaRPr lang="en-US" sz="2400" b="1" dirty="0">
              <a:solidFill>
                <a:srgbClr val="D1D5DB"/>
              </a:solidFill>
              <a:latin typeface="Rajdhani" panose="020B0604020202020204" charset="0"/>
              <a:cs typeface="Rajdhani" panose="020B0604020202020204" charset="0"/>
            </a:endParaRPr>
          </a:p>
          <a:p>
            <a:pPr marL="342900" indent="-342900">
              <a:buClr>
                <a:schemeClr val="tx2"/>
              </a:buClr>
              <a:buAutoNum type="arabicPeriod"/>
            </a:pPr>
            <a:endParaRPr lang="en-IN" sz="2400" b="1" dirty="0">
              <a:solidFill>
                <a:schemeClr val="tx2"/>
              </a:solidFill>
              <a:latin typeface="Rajdhani" panose="020B0604020202020204" charset="0"/>
              <a:cs typeface="Rajdhani" panose="020B0604020202020204" charset="0"/>
            </a:endParaRPr>
          </a:p>
        </p:txBody>
      </p:sp>
    </p:spTree>
    <p:extLst>
      <p:ext uri="{BB962C8B-B14F-4D97-AF65-F5344CB8AC3E}">
        <p14:creationId xmlns:p14="http://schemas.microsoft.com/office/powerpoint/2010/main" val="1900857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40">
            <a:extLst>
              <a:ext uri="{FF2B5EF4-FFF2-40B4-BE49-F238E27FC236}">
                <a16:creationId xmlns:a16="http://schemas.microsoft.com/office/drawing/2014/main" id="{AEF00E7B-5491-062A-43E9-0B70BC67E1B9}"/>
              </a:ext>
            </a:extLst>
          </p:cNvPr>
          <p:cNvSpPr>
            <a:spLocks noGrp="1"/>
          </p:cNvSpPr>
          <p:nvPr>
            <p:ph type="body" sz="half" idx="2"/>
          </p:nvPr>
        </p:nvSpPr>
        <p:spPr>
          <a:xfrm>
            <a:off x="820156" y="1564242"/>
            <a:ext cx="853286" cy="399956"/>
          </a:xfrm>
          <a:solidFill>
            <a:schemeClr val="bg1"/>
          </a:solidFill>
          <a:ln>
            <a:solidFill>
              <a:schemeClr val="tx2"/>
            </a:solidFill>
          </a:ln>
        </p:spPr>
        <p:txBody>
          <a:bodyPr>
            <a:noAutofit/>
          </a:bodyPr>
          <a:lstStyle/>
          <a:p>
            <a:r>
              <a:rPr lang="en-US" sz="1600" dirty="0">
                <a:solidFill>
                  <a:schemeClr val="accent4">
                    <a:lumMod val="10000"/>
                  </a:schemeClr>
                </a:solidFill>
                <a:latin typeface="Times New Roman" panose="02020603050405020304" pitchFamily="18" charset="0"/>
                <a:cs typeface="Times New Roman" panose="02020603050405020304" pitchFamily="18" charset="0"/>
              </a:rPr>
              <a:t>Camera</a:t>
            </a:r>
            <a:endParaRPr lang="en-IN" sz="1600" dirty="0">
              <a:solidFill>
                <a:schemeClr val="accent4">
                  <a:lumMod val="10000"/>
                </a:schemeClr>
              </a:solidFill>
              <a:latin typeface="Times New Roman" panose="02020603050405020304" pitchFamily="18" charset="0"/>
              <a:cs typeface="Times New Roman" panose="02020603050405020304" pitchFamily="18" charset="0"/>
            </a:endParaRPr>
          </a:p>
        </p:txBody>
      </p:sp>
      <p:sp>
        <p:nvSpPr>
          <p:cNvPr id="5" name="Flowchart: Process 4">
            <a:extLst>
              <a:ext uri="{FF2B5EF4-FFF2-40B4-BE49-F238E27FC236}">
                <a16:creationId xmlns:a16="http://schemas.microsoft.com/office/drawing/2014/main" id="{2D35BB4D-87CE-12D9-2895-F9A8C04C3B88}"/>
              </a:ext>
            </a:extLst>
          </p:cNvPr>
          <p:cNvSpPr/>
          <p:nvPr/>
        </p:nvSpPr>
        <p:spPr>
          <a:xfrm>
            <a:off x="2512290" y="900323"/>
            <a:ext cx="1895582" cy="539393"/>
          </a:xfrm>
          <a:prstGeom prst="flowChart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4">
                    <a:lumMod val="10000"/>
                  </a:schemeClr>
                </a:solidFill>
                <a:latin typeface="Times New Roman" panose="02020603050405020304" pitchFamily="18" charset="0"/>
                <a:cs typeface="Times New Roman" panose="02020603050405020304" pitchFamily="18" charset="0"/>
              </a:rPr>
              <a:t>Image Acquisition</a:t>
            </a:r>
            <a:endParaRPr lang="en-IN" sz="1600" dirty="0">
              <a:solidFill>
                <a:schemeClr val="accent4">
                  <a:lumMod val="10000"/>
                </a:schemeClr>
              </a:solidFill>
              <a:latin typeface="Times New Roman" panose="02020603050405020304" pitchFamily="18" charset="0"/>
              <a:cs typeface="Times New Roman" panose="02020603050405020304" pitchFamily="18" charset="0"/>
            </a:endParaRPr>
          </a:p>
        </p:txBody>
      </p:sp>
      <p:sp>
        <p:nvSpPr>
          <p:cNvPr id="6" name="Flowchart: Process 5">
            <a:extLst>
              <a:ext uri="{FF2B5EF4-FFF2-40B4-BE49-F238E27FC236}">
                <a16:creationId xmlns:a16="http://schemas.microsoft.com/office/drawing/2014/main" id="{F71CCC54-0EBB-3A77-3860-D45ECE8A4831}"/>
              </a:ext>
            </a:extLst>
          </p:cNvPr>
          <p:cNvSpPr/>
          <p:nvPr/>
        </p:nvSpPr>
        <p:spPr>
          <a:xfrm>
            <a:off x="5118279" y="948279"/>
            <a:ext cx="1625884" cy="523978"/>
          </a:xfrm>
          <a:prstGeom prst="flowChart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accent4">
                    <a:lumMod val="10000"/>
                  </a:schemeClr>
                </a:solidFill>
                <a:latin typeface="Times New Roman" panose="02020603050405020304" pitchFamily="18" charset="0"/>
                <a:cs typeface="Times New Roman" panose="02020603050405020304" pitchFamily="18" charset="0"/>
              </a:rPr>
              <a:t>Hand detecting</a:t>
            </a:r>
          </a:p>
          <a:p>
            <a:pPr algn="ctr"/>
            <a:r>
              <a:rPr lang="en-US" sz="1600" dirty="0">
                <a:solidFill>
                  <a:schemeClr val="accent4">
                    <a:lumMod val="10000"/>
                  </a:schemeClr>
                </a:solidFill>
                <a:latin typeface="Times New Roman" panose="02020603050405020304" pitchFamily="18" charset="0"/>
                <a:cs typeface="Times New Roman" panose="02020603050405020304" pitchFamily="18" charset="0"/>
              </a:rPr>
              <a:t>And tracking</a:t>
            </a:r>
            <a:endParaRPr lang="en-IN" sz="1600" dirty="0">
              <a:solidFill>
                <a:schemeClr val="accent4">
                  <a:lumMod val="10000"/>
                </a:schemeClr>
              </a:solidFill>
              <a:latin typeface="Times New Roman" panose="02020603050405020304" pitchFamily="18" charset="0"/>
              <a:cs typeface="Times New Roman" panose="02020603050405020304" pitchFamily="18" charset="0"/>
            </a:endParaRPr>
          </a:p>
        </p:txBody>
      </p:sp>
      <p:sp>
        <p:nvSpPr>
          <p:cNvPr id="8" name="Flowchart: Process 7">
            <a:extLst>
              <a:ext uri="{FF2B5EF4-FFF2-40B4-BE49-F238E27FC236}">
                <a16:creationId xmlns:a16="http://schemas.microsoft.com/office/drawing/2014/main" id="{F71CCC54-0EBB-3A77-3860-D45ECE8A4831}"/>
              </a:ext>
            </a:extLst>
          </p:cNvPr>
          <p:cNvSpPr/>
          <p:nvPr/>
        </p:nvSpPr>
        <p:spPr>
          <a:xfrm>
            <a:off x="7413588" y="2301992"/>
            <a:ext cx="1678781" cy="432197"/>
          </a:xfrm>
          <a:prstGeom prst="flowChart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accent4">
                    <a:lumMod val="10000"/>
                  </a:schemeClr>
                </a:solidFill>
                <a:latin typeface="Times New Roman" panose="02020603050405020304" pitchFamily="18" charset="0"/>
                <a:cs typeface="Times New Roman" panose="02020603050405020304" pitchFamily="18" charset="0"/>
              </a:rPr>
              <a:t>Preprocessing</a:t>
            </a:r>
            <a:endParaRPr lang="en-IN" sz="1600" dirty="0">
              <a:solidFill>
                <a:schemeClr val="accent4">
                  <a:lumMod val="10000"/>
                </a:schemeClr>
              </a:solidFill>
              <a:latin typeface="Times New Roman" panose="02020603050405020304" pitchFamily="18" charset="0"/>
              <a:cs typeface="Times New Roman" panose="02020603050405020304" pitchFamily="18" charset="0"/>
            </a:endParaRPr>
          </a:p>
        </p:txBody>
      </p:sp>
      <p:sp>
        <p:nvSpPr>
          <p:cNvPr id="9" name="Flowchart: Process 8">
            <a:extLst>
              <a:ext uri="{FF2B5EF4-FFF2-40B4-BE49-F238E27FC236}">
                <a16:creationId xmlns:a16="http://schemas.microsoft.com/office/drawing/2014/main" id="{F71CCC54-0EBB-3A77-3860-D45ECE8A4831}"/>
              </a:ext>
            </a:extLst>
          </p:cNvPr>
          <p:cNvSpPr/>
          <p:nvPr/>
        </p:nvSpPr>
        <p:spPr>
          <a:xfrm>
            <a:off x="5031565" y="2257497"/>
            <a:ext cx="1678781" cy="703199"/>
          </a:xfrm>
          <a:prstGeom prst="flowChart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accent4">
                    <a:lumMod val="10000"/>
                  </a:schemeClr>
                </a:solidFill>
                <a:latin typeface="Times New Roman" panose="02020603050405020304" pitchFamily="18" charset="0"/>
                <a:cs typeface="Times New Roman" panose="02020603050405020304" pitchFamily="18" charset="0"/>
              </a:rPr>
              <a:t>Feature</a:t>
            </a:r>
          </a:p>
          <a:p>
            <a:pPr algn="ctr"/>
            <a:r>
              <a:rPr lang="en-US" sz="1600" dirty="0">
                <a:solidFill>
                  <a:schemeClr val="accent4">
                    <a:lumMod val="10000"/>
                  </a:schemeClr>
                </a:solidFill>
                <a:latin typeface="Times New Roman" panose="02020603050405020304" pitchFamily="18" charset="0"/>
                <a:cs typeface="Times New Roman" panose="02020603050405020304" pitchFamily="18" charset="0"/>
              </a:rPr>
              <a:t>Extraction</a:t>
            </a:r>
            <a:endParaRPr lang="en-IN" sz="1600" dirty="0">
              <a:solidFill>
                <a:schemeClr val="accent4">
                  <a:lumMod val="10000"/>
                </a:schemeClr>
              </a:solidFill>
              <a:latin typeface="Times New Roman" panose="02020603050405020304" pitchFamily="18" charset="0"/>
              <a:cs typeface="Times New Roman" panose="02020603050405020304" pitchFamily="18" charset="0"/>
            </a:endParaRPr>
          </a:p>
        </p:txBody>
      </p:sp>
      <p:sp>
        <p:nvSpPr>
          <p:cNvPr id="10" name="Flowchart: Process 9">
            <a:extLst>
              <a:ext uri="{FF2B5EF4-FFF2-40B4-BE49-F238E27FC236}">
                <a16:creationId xmlns:a16="http://schemas.microsoft.com/office/drawing/2014/main" id="{F71CCC54-0EBB-3A77-3860-D45ECE8A4831}"/>
              </a:ext>
            </a:extLst>
          </p:cNvPr>
          <p:cNvSpPr/>
          <p:nvPr/>
        </p:nvSpPr>
        <p:spPr>
          <a:xfrm>
            <a:off x="2172985" y="2355652"/>
            <a:ext cx="2095928" cy="432197"/>
          </a:xfrm>
          <a:prstGeom prst="flowChart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accent4">
                    <a:lumMod val="10000"/>
                  </a:schemeClr>
                </a:solidFill>
                <a:latin typeface="Times New Roman" panose="02020603050405020304" pitchFamily="18" charset="0"/>
                <a:cs typeface="Times New Roman" panose="02020603050405020304" pitchFamily="18" charset="0"/>
              </a:rPr>
              <a:t>Training</a:t>
            </a:r>
            <a:endParaRPr lang="en-IN" sz="1600" dirty="0">
              <a:solidFill>
                <a:schemeClr val="accent4">
                  <a:lumMod val="10000"/>
                </a:schemeClr>
              </a:solidFill>
              <a:latin typeface="Times New Roman" panose="02020603050405020304" pitchFamily="18" charset="0"/>
              <a:cs typeface="Times New Roman" panose="02020603050405020304" pitchFamily="18" charset="0"/>
            </a:endParaRPr>
          </a:p>
        </p:txBody>
      </p:sp>
      <p:sp>
        <p:nvSpPr>
          <p:cNvPr id="11" name="Flowchart: Magnetic Disk 10">
            <a:extLst>
              <a:ext uri="{FF2B5EF4-FFF2-40B4-BE49-F238E27FC236}">
                <a16:creationId xmlns:a16="http://schemas.microsoft.com/office/drawing/2014/main" id="{0492E327-DB72-E60B-6287-17576202C66A}"/>
              </a:ext>
            </a:extLst>
          </p:cNvPr>
          <p:cNvSpPr/>
          <p:nvPr/>
        </p:nvSpPr>
        <p:spPr>
          <a:xfrm>
            <a:off x="2228483" y="3321814"/>
            <a:ext cx="2535149" cy="1171254"/>
          </a:xfrm>
          <a:prstGeom prst="flowChartMagneticDisk">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4">
                    <a:lumMod val="10000"/>
                  </a:schemeClr>
                </a:solidFill>
                <a:latin typeface="Times New Roman" panose="02020603050405020304" pitchFamily="18" charset="0"/>
                <a:cs typeface="Times New Roman" panose="02020603050405020304" pitchFamily="18" charset="0"/>
              </a:rPr>
              <a:t>Training</a:t>
            </a:r>
          </a:p>
          <a:p>
            <a:pPr algn="ctr"/>
            <a:r>
              <a:rPr lang="en-US" sz="1600" dirty="0">
                <a:solidFill>
                  <a:schemeClr val="accent4">
                    <a:lumMod val="10000"/>
                  </a:schemeClr>
                </a:solidFill>
                <a:latin typeface="Times New Roman" panose="02020603050405020304" pitchFamily="18" charset="0"/>
                <a:cs typeface="Times New Roman" panose="02020603050405020304" pitchFamily="18" charset="0"/>
              </a:rPr>
              <a:t>Database</a:t>
            </a:r>
            <a:endParaRPr lang="en-IN" sz="1600" dirty="0">
              <a:solidFill>
                <a:schemeClr val="accent4">
                  <a:lumMod val="10000"/>
                </a:schemeClr>
              </a:solidFill>
              <a:latin typeface="Times New Roman" panose="02020603050405020304" pitchFamily="18" charset="0"/>
              <a:cs typeface="Times New Roman" panose="02020603050405020304" pitchFamily="18" charset="0"/>
            </a:endParaRPr>
          </a:p>
        </p:txBody>
      </p:sp>
      <p:sp>
        <p:nvSpPr>
          <p:cNvPr id="12" name="Flowchart: Process 11">
            <a:extLst>
              <a:ext uri="{FF2B5EF4-FFF2-40B4-BE49-F238E27FC236}">
                <a16:creationId xmlns:a16="http://schemas.microsoft.com/office/drawing/2014/main" id="{F71CCC54-0EBB-3A77-3860-D45ECE8A4831}"/>
              </a:ext>
            </a:extLst>
          </p:cNvPr>
          <p:cNvSpPr/>
          <p:nvPr/>
        </p:nvSpPr>
        <p:spPr>
          <a:xfrm>
            <a:off x="5673610" y="3545988"/>
            <a:ext cx="1739946" cy="396676"/>
          </a:xfrm>
          <a:prstGeom prst="flowChart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accent4">
                    <a:lumMod val="10000"/>
                  </a:schemeClr>
                </a:solidFill>
                <a:latin typeface="Times New Roman" panose="02020603050405020304" pitchFamily="18" charset="0"/>
                <a:cs typeface="Times New Roman" panose="02020603050405020304" pitchFamily="18" charset="0"/>
              </a:rPr>
              <a:t>Recognition</a:t>
            </a:r>
            <a:endParaRPr lang="en-IN" sz="1600" dirty="0">
              <a:solidFill>
                <a:schemeClr val="accent4">
                  <a:lumMod val="10000"/>
                </a:schemeClr>
              </a:solidFill>
              <a:latin typeface="Times New Roman" panose="02020603050405020304" pitchFamily="18" charset="0"/>
              <a:cs typeface="Times New Roman" panose="02020603050405020304" pitchFamily="18" charset="0"/>
            </a:endParaRPr>
          </a:p>
        </p:txBody>
      </p:sp>
      <p:sp>
        <p:nvSpPr>
          <p:cNvPr id="13" name="Flowchart: Process 12">
            <a:extLst>
              <a:ext uri="{FF2B5EF4-FFF2-40B4-BE49-F238E27FC236}">
                <a16:creationId xmlns:a16="http://schemas.microsoft.com/office/drawing/2014/main" id="{F71CCC54-0EBB-3A77-3860-D45ECE8A4831}"/>
              </a:ext>
            </a:extLst>
          </p:cNvPr>
          <p:cNvSpPr/>
          <p:nvPr/>
        </p:nvSpPr>
        <p:spPr>
          <a:xfrm>
            <a:off x="6176711" y="4402349"/>
            <a:ext cx="1739946" cy="757359"/>
          </a:xfrm>
          <a:prstGeom prst="flowChart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accent4">
                    <a:lumMod val="10000"/>
                  </a:schemeClr>
                </a:solidFill>
                <a:latin typeface="Times New Roman" panose="02020603050405020304" pitchFamily="18" charset="0"/>
                <a:cs typeface="Times New Roman" panose="02020603050405020304" pitchFamily="18" charset="0"/>
              </a:rPr>
              <a:t>Example</a:t>
            </a:r>
          </a:p>
          <a:p>
            <a:pPr algn="ctr"/>
            <a:r>
              <a:rPr lang="en-US" sz="1600" dirty="0">
                <a:solidFill>
                  <a:schemeClr val="accent4">
                    <a:lumMod val="10000"/>
                  </a:schemeClr>
                </a:solidFill>
                <a:latin typeface="Times New Roman" panose="02020603050405020304" pitchFamily="18" charset="0"/>
                <a:cs typeface="Times New Roman" panose="02020603050405020304" pitchFamily="18" charset="0"/>
              </a:rPr>
              <a:t>Output</a:t>
            </a:r>
          </a:p>
          <a:p>
            <a:pPr algn="ctr"/>
            <a:r>
              <a:rPr lang="en-US" sz="1600" dirty="0">
                <a:solidFill>
                  <a:schemeClr val="accent4">
                    <a:lumMod val="10000"/>
                  </a:schemeClr>
                </a:solidFill>
                <a:latin typeface="Times New Roman" panose="02020603050405020304" pitchFamily="18" charset="0"/>
                <a:cs typeface="Times New Roman" panose="02020603050405020304" pitchFamily="18" charset="0"/>
              </a:rPr>
              <a:t>(text)</a:t>
            </a:r>
            <a:endParaRPr lang="en-IN" sz="1600" dirty="0">
              <a:solidFill>
                <a:schemeClr val="accent4">
                  <a:lumMod val="10000"/>
                </a:schemeClr>
              </a:solidFill>
              <a:latin typeface="Times New Roman" panose="02020603050405020304" pitchFamily="18" charset="0"/>
              <a:cs typeface="Times New Roman" panose="02020603050405020304" pitchFamily="18" charset="0"/>
            </a:endParaRPr>
          </a:p>
        </p:txBody>
      </p:sp>
      <p:sp>
        <p:nvSpPr>
          <p:cNvPr id="20" name="Arrow: Right 19">
            <a:extLst>
              <a:ext uri="{FF2B5EF4-FFF2-40B4-BE49-F238E27FC236}">
                <a16:creationId xmlns:a16="http://schemas.microsoft.com/office/drawing/2014/main" id="{72163778-DAC0-7BF6-AAC8-9635CE89760F}"/>
              </a:ext>
            </a:extLst>
          </p:cNvPr>
          <p:cNvSpPr/>
          <p:nvPr/>
        </p:nvSpPr>
        <p:spPr>
          <a:xfrm>
            <a:off x="4420162" y="1087059"/>
            <a:ext cx="762637" cy="195611"/>
          </a:xfrm>
          <a:prstGeom prst="right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accent4">
                  <a:lumMod val="10000"/>
                </a:schemeClr>
              </a:solidFill>
              <a:latin typeface="Times New Roman" panose="02020603050405020304" pitchFamily="18" charset="0"/>
              <a:cs typeface="Times New Roman" panose="02020603050405020304" pitchFamily="18" charset="0"/>
            </a:endParaRPr>
          </a:p>
        </p:txBody>
      </p:sp>
      <p:sp>
        <p:nvSpPr>
          <p:cNvPr id="21" name="Arrow: Right 20">
            <a:extLst>
              <a:ext uri="{FF2B5EF4-FFF2-40B4-BE49-F238E27FC236}">
                <a16:creationId xmlns:a16="http://schemas.microsoft.com/office/drawing/2014/main" id="{79EFA250-BEDD-06EF-55A7-671335651D94}"/>
              </a:ext>
            </a:extLst>
          </p:cNvPr>
          <p:cNvSpPr/>
          <p:nvPr/>
        </p:nvSpPr>
        <p:spPr>
          <a:xfrm>
            <a:off x="6743917" y="1121500"/>
            <a:ext cx="1575843" cy="173206"/>
          </a:xfrm>
          <a:prstGeom prst="rightArrow">
            <a:avLst>
              <a:gd name="adj1" fmla="val 50000"/>
              <a:gd name="adj2" fmla="val 5307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accent4">
                  <a:lumMod val="10000"/>
                </a:schemeClr>
              </a:solidFill>
              <a:latin typeface="Times New Roman" panose="02020603050405020304" pitchFamily="18" charset="0"/>
              <a:cs typeface="Times New Roman" panose="02020603050405020304" pitchFamily="18" charset="0"/>
            </a:endParaRPr>
          </a:p>
        </p:txBody>
      </p:sp>
      <p:sp>
        <p:nvSpPr>
          <p:cNvPr id="22" name="Arrow: Down 21">
            <a:extLst>
              <a:ext uri="{FF2B5EF4-FFF2-40B4-BE49-F238E27FC236}">
                <a16:creationId xmlns:a16="http://schemas.microsoft.com/office/drawing/2014/main" id="{F72F4654-13E1-CFF2-3230-B673D5F388B6}"/>
              </a:ext>
            </a:extLst>
          </p:cNvPr>
          <p:cNvSpPr/>
          <p:nvPr/>
        </p:nvSpPr>
        <p:spPr>
          <a:xfrm>
            <a:off x="8186195" y="1294706"/>
            <a:ext cx="183606" cy="975844"/>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accent4">
                  <a:lumMod val="10000"/>
                </a:schemeClr>
              </a:solidFill>
              <a:latin typeface="Times New Roman" panose="02020603050405020304" pitchFamily="18" charset="0"/>
              <a:cs typeface="Times New Roman" panose="02020603050405020304" pitchFamily="18" charset="0"/>
            </a:endParaRPr>
          </a:p>
        </p:txBody>
      </p:sp>
      <p:sp>
        <p:nvSpPr>
          <p:cNvPr id="24" name="Arrow: Left 23">
            <a:extLst>
              <a:ext uri="{FF2B5EF4-FFF2-40B4-BE49-F238E27FC236}">
                <a16:creationId xmlns:a16="http://schemas.microsoft.com/office/drawing/2014/main" id="{FD5160A2-ED1A-AB90-AEA6-69FCDEA13F40}"/>
              </a:ext>
            </a:extLst>
          </p:cNvPr>
          <p:cNvSpPr/>
          <p:nvPr/>
        </p:nvSpPr>
        <p:spPr>
          <a:xfrm>
            <a:off x="6679781" y="2505718"/>
            <a:ext cx="733806" cy="119833"/>
          </a:xfrm>
          <a:prstGeom prst="leftArrow">
            <a:avLst>
              <a:gd name="adj1" fmla="val 50000"/>
              <a:gd name="adj2" fmla="val 128666"/>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accent4">
                  <a:lumMod val="10000"/>
                </a:schemeClr>
              </a:solidFill>
              <a:latin typeface="Times New Roman" panose="02020603050405020304" pitchFamily="18" charset="0"/>
              <a:cs typeface="Times New Roman" panose="02020603050405020304" pitchFamily="18" charset="0"/>
            </a:endParaRPr>
          </a:p>
        </p:txBody>
      </p:sp>
      <p:sp>
        <p:nvSpPr>
          <p:cNvPr id="25" name="Arrow: Left 24">
            <a:extLst>
              <a:ext uri="{FF2B5EF4-FFF2-40B4-BE49-F238E27FC236}">
                <a16:creationId xmlns:a16="http://schemas.microsoft.com/office/drawing/2014/main" id="{15743B48-F925-E7BF-2791-D9E6D455B3D2}"/>
              </a:ext>
            </a:extLst>
          </p:cNvPr>
          <p:cNvSpPr/>
          <p:nvPr/>
        </p:nvSpPr>
        <p:spPr>
          <a:xfrm>
            <a:off x="4242085" y="2518090"/>
            <a:ext cx="816308" cy="216099"/>
          </a:xfrm>
          <a:prstGeom prst="left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accent4">
                  <a:lumMod val="10000"/>
                </a:schemeClr>
              </a:solidFill>
              <a:latin typeface="Times New Roman" panose="02020603050405020304" pitchFamily="18" charset="0"/>
              <a:cs typeface="Times New Roman" panose="02020603050405020304" pitchFamily="18" charset="0"/>
            </a:endParaRPr>
          </a:p>
        </p:txBody>
      </p:sp>
      <p:sp>
        <p:nvSpPr>
          <p:cNvPr id="26" name="Arrow: Curved Right 25">
            <a:extLst>
              <a:ext uri="{FF2B5EF4-FFF2-40B4-BE49-F238E27FC236}">
                <a16:creationId xmlns:a16="http://schemas.microsoft.com/office/drawing/2014/main" id="{8710ED5A-A4FD-0C40-46C5-CA55412CE954}"/>
              </a:ext>
            </a:extLst>
          </p:cNvPr>
          <p:cNvSpPr/>
          <p:nvPr/>
        </p:nvSpPr>
        <p:spPr>
          <a:xfrm>
            <a:off x="820156" y="2625551"/>
            <a:ext cx="1258323" cy="1723219"/>
          </a:xfrm>
          <a:prstGeom prst="curvedRightArrow">
            <a:avLst>
              <a:gd name="adj1" fmla="val 3830"/>
              <a:gd name="adj2" fmla="val 55775"/>
              <a:gd name="adj3" fmla="val 25000"/>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accent4">
                  <a:lumMod val="10000"/>
                </a:schemeClr>
              </a:solidFill>
              <a:latin typeface="Times New Roman" panose="02020603050405020304" pitchFamily="18" charset="0"/>
              <a:cs typeface="Times New Roman" panose="02020603050405020304" pitchFamily="18" charset="0"/>
            </a:endParaRPr>
          </a:p>
        </p:txBody>
      </p:sp>
      <p:sp>
        <p:nvSpPr>
          <p:cNvPr id="27" name="Arrow: Right 26">
            <a:extLst>
              <a:ext uri="{FF2B5EF4-FFF2-40B4-BE49-F238E27FC236}">
                <a16:creationId xmlns:a16="http://schemas.microsoft.com/office/drawing/2014/main" id="{F1AE70E3-EAA0-45D6-A96F-B7F185D65F0C}"/>
              </a:ext>
            </a:extLst>
          </p:cNvPr>
          <p:cNvSpPr/>
          <p:nvPr/>
        </p:nvSpPr>
        <p:spPr>
          <a:xfrm>
            <a:off x="4763632" y="3704854"/>
            <a:ext cx="909978" cy="215417"/>
          </a:xfrm>
          <a:prstGeom prst="rightArrow">
            <a:avLst>
              <a:gd name="adj1" fmla="val 50000"/>
              <a:gd name="adj2" fmla="val 42065"/>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accent4">
                  <a:lumMod val="10000"/>
                </a:schemeClr>
              </a:solidFill>
              <a:latin typeface="Times New Roman" panose="02020603050405020304" pitchFamily="18" charset="0"/>
              <a:cs typeface="Times New Roman" panose="02020603050405020304" pitchFamily="18" charset="0"/>
            </a:endParaRPr>
          </a:p>
        </p:txBody>
      </p:sp>
      <p:sp>
        <p:nvSpPr>
          <p:cNvPr id="28" name="Arrow: Down 27">
            <a:extLst>
              <a:ext uri="{FF2B5EF4-FFF2-40B4-BE49-F238E27FC236}">
                <a16:creationId xmlns:a16="http://schemas.microsoft.com/office/drawing/2014/main" id="{0DA411C1-6598-55C8-A98A-C2D4FB66DB44}"/>
              </a:ext>
            </a:extLst>
          </p:cNvPr>
          <p:cNvSpPr/>
          <p:nvPr/>
        </p:nvSpPr>
        <p:spPr>
          <a:xfrm>
            <a:off x="6915517" y="3949544"/>
            <a:ext cx="226168" cy="445925"/>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accent4">
                  <a:lumMod val="10000"/>
                </a:schemeClr>
              </a:solidFill>
              <a:latin typeface="Times New Roman" panose="02020603050405020304" pitchFamily="18" charset="0"/>
              <a:cs typeface="Times New Roman" panose="02020603050405020304" pitchFamily="18" charset="0"/>
            </a:endParaRPr>
          </a:p>
        </p:txBody>
      </p:sp>
      <p:sp>
        <p:nvSpPr>
          <p:cNvPr id="34" name="Arrow: Down 33">
            <a:extLst>
              <a:ext uri="{FF2B5EF4-FFF2-40B4-BE49-F238E27FC236}">
                <a16:creationId xmlns:a16="http://schemas.microsoft.com/office/drawing/2014/main" id="{DB923729-9A06-F806-7C2D-D63D88EDE487}"/>
              </a:ext>
            </a:extLst>
          </p:cNvPr>
          <p:cNvSpPr/>
          <p:nvPr/>
        </p:nvSpPr>
        <p:spPr>
          <a:xfrm>
            <a:off x="6424225" y="2930192"/>
            <a:ext cx="119358" cy="604229"/>
          </a:xfrm>
          <a:prstGeom prst="downArrow">
            <a:avLst>
              <a:gd name="adj1" fmla="val 50000"/>
              <a:gd name="adj2" fmla="val 53311"/>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accent4">
                  <a:lumMod val="10000"/>
                </a:schemeClr>
              </a:solidFill>
              <a:latin typeface="Times New Roman" panose="02020603050405020304" pitchFamily="18" charset="0"/>
              <a:cs typeface="Times New Roman" panose="02020603050405020304" pitchFamily="18" charset="0"/>
            </a:endParaRPr>
          </a:p>
        </p:txBody>
      </p:sp>
      <p:pic>
        <p:nvPicPr>
          <p:cNvPr id="36" name="Picture 35" descr="A picture containing text, doll, toy, vector graphics&#10;&#10;Description automatically generated">
            <a:extLst>
              <a:ext uri="{FF2B5EF4-FFF2-40B4-BE49-F238E27FC236}">
                <a16:creationId xmlns:a16="http://schemas.microsoft.com/office/drawing/2014/main" id="{D00F3800-B180-5B0B-755A-8787EEC3E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618" y="794017"/>
            <a:ext cx="528149" cy="1109609"/>
          </a:xfrm>
          <a:prstGeom prst="rect">
            <a:avLst/>
          </a:prstGeom>
          <a:solidFill>
            <a:schemeClr val="bg1"/>
          </a:solidFill>
          <a:ln>
            <a:solidFill>
              <a:schemeClr val="tx2"/>
            </a:solidFill>
          </a:ln>
        </p:spPr>
      </p:pic>
      <p:pic>
        <p:nvPicPr>
          <p:cNvPr id="38" name="Picture 37" descr="Logo&#10;&#10;Description automatically generated">
            <a:extLst>
              <a:ext uri="{FF2B5EF4-FFF2-40B4-BE49-F238E27FC236}">
                <a16:creationId xmlns:a16="http://schemas.microsoft.com/office/drawing/2014/main" id="{1E741F97-C7C0-0E84-1496-FF3A2EE8E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918" y="764577"/>
            <a:ext cx="927445" cy="799664"/>
          </a:xfrm>
          <a:prstGeom prst="rect">
            <a:avLst/>
          </a:prstGeom>
          <a:solidFill>
            <a:schemeClr val="bg1"/>
          </a:solidFill>
          <a:ln>
            <a:solidFill>
              <a:schemeClr val="tx2"/>
            </a:solidFill>
          </a:ln>
        </p:spPr>
      </p:pic>
      <p:sp>
        <p:nvSpPr>
          <p:cNvPr id="39" name="Arrow: Right 38">
            <a:extLst>
              <a:ext uri="{FF2B5EF4-FFF2-40B4-BE49-F238E27FC236}">
                <a16:creationId xmlns:a16="http://schemas.microsoft.com/office/drawing/2014/main" id="{B652CBFA-770B-3785-C740-A787EB38D22E}"/>
              </a:ext>
            </a:extLst>
          </p:cNvPr>
          <p:cNvSpPr/>
          <p:nvPr/>
        </p:nvSpPr>
        <p:spPr>
          <a:xfrm>
            <a:off x="1749653" y="1131736"/>
            <a:ext cx="750347" cy="92468"/>
          </a:xfrm>
          <a:prstGeom prst="right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accent4">
                  <a:lumMod val="10000"/>
                </a:schemeClr>
              </a:solidFill>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0C4CF308-18BD-1F71-45FC-B6ADD1BE8EB0}"/>
              </a:ext>
            </a:extLst>
          </p:cNvPr>
          <p:cNvSpPr>
            <a:spLocks noGrp="1"/>
          </p:cNvSpPr>
          <p:nvPr>
            <p:ph type="title"/>
          </p:nvPr>
        </p:nvSpPr>
        <p:spPr>
          <a:xfrm>
            <a:off x="3292178" y="250868"/>
            <a:ext cx="3018604" cy="451117"/>
          </a:xfrm>
        </p:spPr>
        <p:txBody>
          <a:bodyPr/>
          <a:lstStyle/>
          <a:p>
            <a:r>
              <a:rPr lang="en-IN" sz="3200" u="sng" dirty="0"/>
              <a:t>BLOCK DIAGRAM</a:t>
            </a:r>
          </a:p>
        </p:txBody>
      </p:sp>
    </p:spTree>
    <p:extLst>
      <p:ext uri="{BB962C8B-B14F-4D97-AF65-F5344CB8AC3E}">
        <p14:creationId xmlns:p14="http://schemas.microsoft.com/office/powerpoint/2010/main" val="55173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56B6B5-F72E-09AD-873B-A277E504893C}"/>
              </a:ext>
            </a:extLst>
          </p:cNvPr>
          <p:cNvSpPr>
            <a:spLocks noGrp="1"/>
          </p:cNvSpPr>
          <p:nvPr>
            <p:ph type="title"/>
          </p:nvPr>
        </p:nvSpPr>
        <p:spPr>
          <a:xfrm>
            <a:off x="447285" y="14737"/>
            <a:ext cx="7704000" cy="572700"/>
          </a:xfrm>
        </p:spPr>
        <p:txBody>
          <a:bodyPr/>
          <a:lstStyle/>
          <a:p>
            <a:r>
              <a:rPr lang="en-IN" sz="3200" dirty="0"/>
              <a:t>EXISTING METHODOLOGY</a:t>
            </a:r>
          </a:p>
        </p:txBody>
      </p:sp>
      <p:sp>
        <p:nvSpPr>
          <p:cNvPr id="3" name="TextBox 2">
            <a:extLst>
              <a:ext uri="{FF2B5EF4-FFF2-40B4-BE49-F238E27FC236}">
                <a16:creationId xmlns:a16="http://schemas.microsoft.com/office/drawing/2014/main" id="{38B31141-0050-8D73-8EE1-565B6AD37268}"/>
              </a:ext>
            </a:extLst>
          </p:cNvPr>
          <p:cNvSpPr txBox="1"/>
          <p:nvPr/>
        </p:nvSpPr>
        <p:spPr>
          <a:xfrm flipH="1">
            <a:off x="618208" y="742295"/>
            <a:ext cx="8198689" cy="4031873"/>
          </a:xfrm>
          <a:prstGeom prst="rect">
            <a:avLst/>
          </a:prstGeom>
          <a:noFill/>
        </p:spPr>
        <p:txBody>
          <a:bodyPr wrap="square" rtlCol="0">
            <a:spAutoFit/>
          </a:bodyPr>
          <a:lstStyle/>
          <a:p>
            <a:pPr marL="342900" indent="-342900">
              <a:buClr>
                <a:schemeClr val="tx2"/>
              </a:buClr>
              <a:buFont typeface="Arial" panose="020B0604020202020204" pitchFamily="34" charset="0"/>
              <a:buChar char="•"/>
            </a:pPr>
            <a:r>
              <a:rPr lang="en-US" sz="2400" b="1" dirty="0">
                <a:solidFill>
                  <a:schemeClr val="tx2"/>
                </a:solidFill>
              </a:rPr>
              <a:t>According to base paper the existing methodology is for Japanese sign language identification </a:t>
            </a:r>
          </a:p>
          <a:p>
            <a:pPr marL="342900" indent="-342900">
              <a:buClr>
                <a:schemeClr val="tx2"/>
              </a:buClr>
              <a:buFont typeface="Arial" panose="020B0604020202020204" pitchFamily="34" charset="0"/>
              <a:buChar char="•"/>
            </a:pPr>
            <a:endParaRPr lang="en-US" sz="2400" b="1" dirty="0">
              <a:solidFill>
                <a:schemeClr val="tx2"/>
              </a:solidFill>
            </a:endParaRPr>
          </a:p>
          <a:p>
            <a:pPr marL="342900" indent="-342900">
              <a:buClr>
                <a:schemeClr val="tx2"/>
              </a:buClr>
              <a:buFont typeface="Arial" panose="020B0604020202020204" pitchFamily="34" charset="0"/>
              <a:buChar char="•"/>
            </a:pPr>
            <a:r>
              <a:rPr lang="en-US" sz="2400" b="1" dirty="0">
                <a:solidFill>
                  <a:schemeClr val="tx2"/>
                </a:solidFill>
              </a:rPr>
              <a:t>They have used machine learning.</a:t>
            </a:r>
          </a:p>
          <a:p>
            <a:pPr marL="342900" indent="-342900">
              <a:buClr>
                <a:schemeClr val="tx2"/>
              </a:buClr>
              <a:buFont typeface="Arial" panose="020B0604020202020204" pitchFamily="34" charset="0"/>
              <a:buChar char="•"/>
            </a:pPr>
            <a:endParaRPr lang="en-US" sz="2400" b="1" dirty="0">
              <a:solidFill>
                <a:schemeClr val="tx2"/>
              </a:solidFill>
            </a:endParaRPr>
          </a:p>
          <a:p>
            <a:pPr marL="342900" indent="-342900">
              <a:buClr>
                <a:schemeClr val="tx2"/>
              </a:buClr>
              <a:buFont typeface="Arial" panose="020B0604020202020204" pitchFamily="34" charset="0"/>
              <a:buChar char="•"/>
            </a:pPr>
            <a:r>
              <a:rPr lang="en-US" sz="2400" b="1" dirty="0">
                <a:solidFill>
                  <a:schemeClr val="tx2"/>
                </a:solidFill>
              </a:rPr>
              <a:t>For feature extraction they have used classification tree</a:t>
            </a:r>
          </a:p>
          <a:p>
            <a:pPr>
              <a:buClr>
                <a:schemeClr val="tx2"/>
              </a:buClr>
            </a:pPr>
            <a:endParaRPr lang="en-US" sz="2400" b="1" dirty="0">
              <a:solidFill>
                <a:schemeClr val="tx2"/>
              </a:solidFill>
            </a:endParaRPr>
          </a:p>
          <a:p>
            <a:pPr marL="342900" indent="-342900">
              <a:buClr>
                <a:schemeClr val="tx2"/>
              </a:buClr>
              <a:buFont typeface="Arial" panose="020B0604020202020204" pitchFamily="34" charset="0"/>
              <a:buChar char="•"/>
            </a:pPr>
            <a:r>
              <a:rPr lang="en-US" sz="2400" b="1" dirty="0">
                <a:solidFill>
                  <a:schemeClr val="tx2"/>
                </a:solidFill>
              </a:rPr>
              <a:t>And they have achieved the accuracy of 86%.</a:t>
            </a:r>
          </a:p>
          <a:p>
            <a:pPr marL="342900" indent="-342900">
              <a:buClr>
                <a:schemeClr val="tx2"/>
              </a:buClr>
              <a:buFont typeface="Arial" panose="020B0604020202020204" pitchFamily="34" charset="0"/>
              <a:buChar char="•"/>
            </a:pPr>
            <a:endParaRPr lang="en-US" sz="2000" b="1" dirty="0">
              <a:solidFill>
                <a:schemeClr val="tx2"/>
              </a:solidFill>
            </a:endParaRPr>
          </a:p>
          <a:p>
            <a:pPr marL="342900" indent="-342900">
              <a:buClr>
                <a:schemeClr val="tx2"/>
              </a:buClr>
              <a:buFont typeface="Arial" panose="020B0604020202020204" pitchFamily="34" charset="0"/>
              <a:buChar char="•"/>
            </a:pPr>
            <a:endParaRPr lang="en-IN" sz="2000" b="1" dirty="0">
              <a:solidFill>
                <a:schemeClr val="tx2"/>
              </a:solidFill>
            </a:endParaRPr>
          </a:p>
        </p:txBody>
      </p:sp>
    </p:spTree>
    <p:extLst>
      <p:ext uri="{BB962C8B-B14F-4D97-AF65-F5344CB8AC3E}">
        <p14:creationId xmlns:p14="http://schemas.microsoft.com/office/powerpoint/2010/main" val="1656844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56B6B5-F72E-09AD-873B-A277E504893C}"/>
              </a:ext>
            </a:extLst>
          </p:cNvPr>
          <p:cNvSpPr>
            <a:spLocks noGrp="1"/>
          </p:cNvSpPr>
          <p:nvPr>
            <p:ph type="title"/>
          </p:nvPr>
        </p:nvSpPr>
        <p:spPr>
          <a:xfrm>
            <a:off x="447285" y="14737"/>
            <a:ext cx="7704000" cy="572700"/>
          </a:xfrm>
        </p:spPr>
        <p:txBody>
          <a:bodyPr/>
          <a:lstStyle/>
          <a:p>
            <a:r>
              <a:rPr lang="en-IN" sz="3200" dirty="0"/>
              <a:t>EXISTING METHODOLOGY</a:t>
            </a:r>
          </a:p>
        </p:txBody>
      </p:sp>
      <p:pic>
        <p:nvPicPr>
          <p:cNvPr id="2" name="Picture 1">
            <a:extLst>
              <a:ext uri="{FF2B5EF4-FFF2-40B4-BE49-F238E27FC236}">
                <a16:creationId xmlns:a16="http://schemas.microsoft.com/office/drawing/2014/main" id="{CF5750A0-C316-342C-ADF1-8ECDE5E93C70}"/>
              </a:ext>
            </a:extLst>
          </p:cNvPr>
          <p:cNvPicPr/>
          <p:nvPr/>
        </p:nvPicPr>
        <p:blipFill>
          <a:blip r:embed="rId2"/>
          <a:stretch>
            <a:fillRect/>
          </a:stretch>
        </p:blipFill>
        <p:spPr>
          <a:xfrm>
            <a:off x="170985" y="587437"/>
            <a:ext cx="8697952" cy="4341401"/>
          </a:xfrm>
          <a:prstGeom prst="rect">
            <a:avLst/>
          </a:prstGeom>
        </p:spPr>
      </p:pic>
    </p:spTree>
    <p:extLst>
      <p:ext uri="{BB962C8B-B14F-4D97-AF65-F5344CB8AC3E}">
        <p14:creationId xmlns:p14="http://schemas.microsoft.com/office/powerpoint/2010/main" val="2714126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56B6B5-F72E-09AD-873B-A277E504893C}"/>
              </a:ext>
            </a:extLst>
          </p:cNvPr>
          <p:cNvSpPr>
            <a:spLocks noGrp="1"/>
          </p:cNvSpPr>
          <p:nvPr>
            <p:ph type="title"/>
          </p:nvPr>
        </p:nvSpPr>
        <p:spPr>
          <a:xfrm>
            <a:off x="447285" y="14737"/>
            <a:ext cx="7704000" cy="572700"/>
          </a:xfrm>
        </p:spPr>
        <p:txBody>
          <a:bodyPr/>
          <a:lstStyle/>
          <a:p>
            <a:r>
              <a:rPr lang="en-IN" sz="3200" dirty="0"/>
              <a:t>PROPOSED METHODOLOGY</a:t>
            </a:r>
          </a:p>
        </p:txBody>
      </p:sp>
      <p:sp>
        <p:nvSpPr>
          <p:cNvPr id="3" name="TextBox 2">
            <a:extLst>
              <a:ext uri="{FF2B5EF4-FFF2-40B4-BE49-F238E27FC236}">
                <a16:creationId xmlns:a16="http://schemas.microsoft.com/office/drawing/2014/main" id="{38B31141-0050-8D73-8EE1-565B6AD37268}"/>
              </a:ext>
            </a:extLst>
          </p:cNvPr>
          <p:cNvSpPr txBox="1"/>
          <p:nvPr/>
        </p:nvSpPr>
        <p:spPr>
          <a:xfrm flipH="1">
            <a:off x="618208" y="742295"/>
            <a:ext cx="8198689" cy="4401205"/>
          </a:xfrm>
          <a:prstGeom prst="rect">
            <a:avLst/>
          </a:prstGeom>
          <a:noFill/>
        </p:spPr>
        <p:txBody>
          <a:bodyPr wrap="square" rtlCol="0">
            <a:spAutoFit/>
          </a:bodyPr>
          <a:lstStyle/>
          <a:p>
            <a:pPr marL="342900" indent="-342900">
              <a:buClr>
                <a:schemeClr val="tx2"/>
              </a:buClr>
              <a:buFont typeface="Arial" panose="020B0604020202020204" pitchFamily="34" charset="0"/>
              <a:buChar char="•"/>
            </a:pPr>
            <a:r>
              <a:rPr lang="en-US" sz="2400" b="1" dirty="0">
                <a:solidFill>
                  <a:schemeClr val="tx2"/>
                </a:solidFill>
              </a:rPr>
              <a:t>We have implemented this for ASL(American sign language )</a:t>
            </a:r>
          </a:p>
          <a:p>
            <a:pPr marL="342900" indent="-342900">
              <a:buClr>
                <a:schemeClr val="tx2"/>
              </a:buClr>
              <a:buFont typeface="Arial" panose="020B0604020202020204" pitchFamily="34" charset="0"/>
              <a:buChar char="•"/>
            </a:pPr>
            <a:endParaRPr lang="en-US" sz="2400" b="1" dirty="0">
              <a:solidFill>
                <a:schemeClr val="tx2"/>
              </a:solidFill>
            </a:endParaRPr>
          </a:p>
          <a:p>
            <a:pPr marL="342900" indent="-342900">
              <a:buClr>
                <a:schemeClr val="tx2"/>
              </a:buClr>
              <a:buFont typeface="Arial" panose="020B0604020202020204" pitchFamily="34" charset="0"/>
              <a:buChar char="•"/>
            </a:pPr>
            <a:r>
              <a:rPr lang="en-US" sz="2400" b="1" dirty="0">
                <a:solidFill>
                  <a:schemeClr val="tx2"/>
                </a:solidFill>
              </a:rPr>
              <a:t>We have come up with the Deep learning model.</a:t>
            </a:r>
          </a:p>
          <a:p>
            <a:pPr>
              <a:buClr>
                <a:schemeClr val="tx2"/>
              </a:buClr>
            </a:pPr>
            <a:endParaRPr lang="en-US" sz="2400" b="1" dirty="0">
              <a:solidFill>
                <a:schemeClr val="tx2"/>
              </a:solidFill>
            </a:endParaRPr>
          </a:p>
          <a:p>
            <a:pPr marL="342900" indent="-342900">
              <a:buClr>
                <a:schemeClr val="tx2"/>
              </a:buClr>
              <a:buFont typeface="Arial" panose="020B0604020202020204" pitchFamily="34" charset="0"/>
              <a:buChar char="•"/>
            </a:pPr>
            <a:r>
              <a:rPr lang="en-US" sz="2400" b="1" dirty="0">
                <a:solidFill>
                  <a:schemeClr val="tx2"/>
                </a:solidFill>
              </a:rPr>
              <a:t>For feature extraction we have used gaussian blur filter.</a:t>
            </a:r>
          </a:p>
          <a:p>
            <a:pPr>
              <a:buClr>
                <a:schemeClr val="tx2"/>
              </a:buClr>
            </a:pPr>
            <a:endParaRPr lang="en-US" sz="2400" b="1" dirty="0">
              <a:solidFill>
                <a:schemeClr val="tx2"/>
              </a:solidFill>
            </a:endParaRPr>
          </a:p>
          <a:p>
            <a:pPr marL="342900" indent="-342900">
              <a:buClr>
                <a:schemeClr val="tx2"/>
              </a:buClr>
              <a:buFont typeface="Arial" panose="020B0604020202020204" pitchFamily="34" charset="0"/>
              <a:buChar char="•"/>
            </a:pPr>
            <a:r>
              <a:rPr lang="en-US" sz="2400" b="1" dirty="0">
                <a:solidFill>
                  <a:schemeClr val="tx2"/>
                </a:solidFill>
              </a:rPr>
              <a:t>And we have achieved 98% accuracy using 2 layer model .</a:t>
            </a:r>
          </a:p>
          <a:p>
            <a:pPr marL="342900" indent="-342900">
              <a:buClr>
                <a:schemeClr val="tx2"/>
              </a:buClr>
              <a:buFont typeface="Arial" panose="020B0604020202020204" pitchFamily="34" charset="0"/>
              <a:buChar char="•"/>
            </a:pPr>
            <a:endParaRPr lang="en-US" sz="2000" b="1" dirty="0">
              <a:solidFill>
                <a:schemeClr val="tx2"/>
              </a:solidFill>
            </a:endParaRPr>
          </a:p>
          <a:p>
            <a:pPr marL="342900" indent="-342900">
              <a:buClr>
                <a:schemeClr val="tx2"/>
              </a:buClr>
              <a:buFont typeface="Arial" panose="020B0604020202020204" pitchFamily="34" charset="0"/>
              <a:buChar char="•"/>
            </a:pPr>
            <a:endParaRPr lang="en-IN" sz="2000" b="1" dirty="0">
              <a:solidFill>
                <a:schemeClr val="tx2"/>
              </a:solidFill>
            </a:endParaRPr>
          </a:p>
        </p:txBody>
      </p:sp>
    </p:spTree>
    <p:extLst>
      <p:ext uri="{BB962C8B-B14F-4D97-AF65-F5344CB8AC3E}">
        <p14:creationId xmlns:p14="http://schemas.microsoft.com/office/powerpoint/2010/main" val="3261672531"/>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6694</TotalTime>
  <Words>1278</Words>
  <Application>Microsoft Office PowerPoint</Application>
  <PresentationFormat>On-screen Show (16:9)</PresentationFormat>
  <Paragraphs>158</Paragraphs>
  <Slides>26</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Rajdhani</vt:lpstr>
      <vt:lpstr>Fira Sans Condensed Light</vt:lpstr>
      <vt:lpstr>Anton</vt:lpstr>
      <vt:lpstr>Times New Roman</vt:lpstr>
      <vt:lpstr>Roboto</vt:lpstr>
      <vt:lpstr>Josefin Slab</vt:lpstr>
      <vt:lpstr>Advent Pro Light</vt:lpstr>
      <vt:lpstr>Arial</vt:lpstr>
      <vt:lpstr>Tahoma</vt:lpstr>
      <vt:lpstr>Ai Tech Agency by Slidesgo</vt:lpstr>
      <vt:lpstr>PowerPoint Presentation</vt:lpstr>
      <vt:lpstr>BLOCK DIAGRAM </vt:lpstr>
      <vt:lpstr>SIGN LANGUAGE IDENTIFICATION USING DEEP LEARNING </vt:lpstr>
      <vt:lpstr>PROBLEM STATEMENT</vt:lpstr>
      <vt:lpstr>OBJECTIVES</vt:lpstr>
      <vt:lpstr>BLOCK DIAGRAM</vt:lpstr>
      <vt:lpstr>EXISTING METHODOLOGY</vt:lpstr>
      <vt:lpstr>EXISTING METHODOLOGY</vt:lpstr>
      <vt:lpstr>PROPOSED METHODOLOGY</vt:lpstr>
      <vt:lpstr>METHODOLOGY</vt:lpstr>
      <vt:lpstr>GESTURE CLASSIFICATION</vt:lpstr>
      <vt:lpstr>PowerPoint Presentation</vt:lpstr>
      <vt:lpstr>SOFTWARE AND HARDWARE TOOLS USED</vt:lpstr>
      <vt:lpstr>PROJECT IMPLEMENTATION </vt:lpstr>
      <vt:lpstr>PROJECT IMPLEMENTATION </vt:lpstr>
      <vt:lpstr>PowerPoint Presentation</vt:lpstr>
      <vt:lpstr> EXPERIMENTAL RESULTS</vt:lpstr>
      <vt:lpstr>Word  Formation</vt:lpstr>
      <vt:lpstr>PERFORMACE MEASURES </vt:lpstr>
      <vt:lpstr>Model  Summary</vt:lpstr>
      <vt:lpstr>Confusion Matrix for Algo 1</vt:lpstr>
      <vt:lpstr>Confusion Matrix for Algo 2</vt:lpstr>
      <vt:lpstr>CONCLUSION</vt:lpstr>
      <vt:lpstr>REFERENCES</vt:lpstr>
      <vt:lpstr>[6] Tiago Oliveira; Paula Escudeiro; Nuno Escudeiro; Emanuel Rocha; Fernando Maciel Barbosa” Automatic Sign Language Translation to Improve Communication” 2019 IEEE Global Engineering Education Conference (EDUCON)  [7] Mahesh Kumar N B “conversion of sign language into Text” International Journal of Applied Engineering Research ISSN 0973-4562 Volume 13, Number 9 (2018) pp. 7154-7161  [8] Rajesh Singh, Satyam Shekhar, Shashank Shaurya, Shivang Kumar, Dr. Rekha. K.S “Sign Language to Text” ISSN 2321 3361 © 2020 IJESC Volume 10 Issue No.6  [9] Akshatha Rani K , Dr. N Manjanaik  “Sign Language to Text-Speech Translator Using Machine Learning” International Journal of Emerging Trends in Engineering Research volume 9,.No 7,July 2021  [10] Vatsal Patel  , Maahi Patel “ Sign To Text Conversion- Helping Aid” International Journal of Scientific Research in Computer Science, Engineering and Information Technology Volume 7, Issue 5,October 2021.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IDENTIFICATION AND SPEECH RECOGNITION USING OCR</dc:title>
  <cp:lastModifiedBy>Nadeem Abdul Razak Gulam</cp:lastModifiedBy>
  <cp:revision>87</cp:revision>
  <dcterms:modified xsi:type="dcterms:W3CDTF">2023-05-25T13:24:04Z</dcterms:modified>
</cp:coreProperties>
</file>